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7" r:id="rId2"/>
    <p:sldId id="262" r:id="rId3"/>
    <p:sldId id="258" r:id="rId4"/>
    <p:sldId id="261" r:id="rId5"/>
    <p:sldId id="263" r:id="rId6"/>
    <p:sldId id="260" r:id="rId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6AFF2"/>
    <a:srgbClr val="3FD2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706"/>
    <p:restoredTop sz="94712"/>
  </p:normalViewPr>
  <p:slideViewPr>
    <p:cSldViewPr snapToGrid="0" snapToObjects="1">
      <p:cViewPr varScale="1">
        <p:scale>
          <a:sx n="102" d="100"/>
          <a:sy n="102" d="100"/>
        </p:scale>
        <p:origin x="56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hyperlink" Target="https://developers.italia.it/it/software/c_a662-comunedibari-payflowpa.html" TargetMode="External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hyperlink" Target="https://developers.italia.it/it/software/c_a662-comunedibari-payflowpa.html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9E97D1E-73A7-4546-AB7A-97011A23B817}" type="doc">
      <dgm:prSet loTypeId="urn:microsoft.com/office/officeart/2005/8/layout/process3" loCatId="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it-IT"/>
        </a:p>
      </dgm:t>
    </dgm:pt>
    <dgm:pt modelId="{3F91B60E-0BE6-F943-8AFE-F1932426AFD4}">
      <dgm:prSet phldrT="[Testo]"/>
      <dgm:spPr>
        <a:solidFill>
          <a:srgbClr val="26AFF2"/>
        </a:solidFill>
        <a:ln>
          <a:solidFill>
            <a:srgbClr val="0070C0"/>
          </a:solidFill>
        </a:ln>
      </dgm:spPr>
      <dgm:t>
        <a:bodyPr/>
        <a:lstStyle/>
        <a:p>
          <a:r>
            <a:rPr lang="it-IT" dirty="0"/>
            <a:t>AGOSTO 2018</a:t>
          </a:r>
        </a:p>
      </dgm:t>
    </dgm:pt>
    <dgm:pt modelId="{B7A28011-EA5F-D244-B5A5-15E66F5CDF24}" type="parTrans" cxnId="{17528518-4AE2-F541-AFFF-1216D0D64F14}">
      <dgm:prSet/>
      <dgm:spPr/>
      <dgm:t>
        <a:bodyPr/>
        <a:lstStyle/>
        <a:p>
          <a:endParaRPr lang="it-IT"/>
        </a:p>
      </dgm:t>
    </dgm:pt>
    <dgm:pt modelId="{B3B3447F-DC61-774A-99FA-DE04B16AA0D7}" type="sibTrans" cxnId="{17528518-4AE2-F541-AFFF-1216D0D64F14}">
      <dgm:prSet/>
      <dgm:spPr/>
      <dgm:t>
        <a:bodyPr/>
        <a:lstStyle/>
        <a:p>
          <a:endParaRPr lang="it-IT"/>
        </a:p>
      </dgm:t>
    </dgm:pt>
    <dgm:pt modelId="{4D8D5AC4-B13F-1543-AAEC-3BF02A27D8A8}">
      <dgm:prSet phldrT="[Testo]"/>
      <dgm:spPr>
        <a:solidFill>
          <a:srgbClr val="26AFF2"/>
        </a:solidFill>
        <a:ln>
          <a:solidFill>
            <a:srgbClr val="0070C0"/>
          </a:solidFill>
        </a:ln>
      </dgm:spPr>
      <dgm:t>
        <a:bodyPr/>
        <a:lstStyle/>
        <a:p>
          <a:r>
            <a:rPr lang="it-IT" dirty="0"/>
            <a:t>GIUGNO 2019</a:t>
          </a:r>
        </a:p>
      </dgm:t>
    </dgm:pt>
    <dgm:pt modelId="{24276431-A00F-5546-B5D2-43C81B1EE2FC}" type="parTrans" cxnId="{981D10BA-4C63-5142-8500-CA1C51D6C626}">
      <dgm:prSet/>
      <dgm:spPr/>
      <dgm:t>
        <a:bodyPr/>
        <a:lstStyle/>
        <a:p>
          <a:endParaRPr lang="it-IT"/>
        </a:p>
      </dgm:t>
    </dgm:pt>
    <dgm:pt modelId="{9354730C-5112-5547-8A4D-68FAB095E4F2}" type="sibTrans" cxnId="{981D10BA-4C63-5142-8500-CA1C51D6C626}">
      <dgm:prSet/>
      <dgm:spPr/>
      <dgm:t>
        <a:bodyPr/>
        <a:lstStyle/>
        <a:p>
          <a:endParaRPr lang="it-IT"/>
        </a:p>
      </dgm:t>
    </dgm:pt>
    <dgm:pt modelId="{0B65EFDD-F14B-AD42-B4A7-39D1F22B6E86}">
      <dgm:prSet phldrT="[Testo]" custT="1"/>
      <dgm:spPr/>
      <dgm:t>
        <a:bodyPr anchor="ctr"/>
        <a:lstStyle/>
        <a:p>
          <a:pPr algn="ctr">
            <a:buNone/>
          </a:pPr>
          <a:r>
            <a:rPr lang="it-IT" sz="1200" b="0" i="0" dirty="0"/>
            <a:t>Pubblicazione avviso di selezione per il conferimento di un incarico professionale di esperto in </a:t>
          </a:r>
          <a:r>
            <a:rPr lang="it-IT" sz="1200" b="0" i="0" dirty="0" err="1"/>
            <a:t>project</a:t>
          </a:r>
          <a:r>
            <a:rPr lang="it-IT" sz="1200" b="0" i="0" dirty="0"/>
            <a:t> management e di esperto in materia di monitoraggio, coordinamento e rendicontazione per l’attuazione del progetto </a:t>
          </a:r>
          <a:r>
            <a:rPr lang="it-IT" sz="1200" b="0" i="0" dirty="0" err="1"/>
            <a:t>PayFlowPA</a:t>
          </a:r>
          <a:endParaRPr lang="it-IT" sz="1200" dirty="0"/>
        </a:p>
      </dgm:t>
    </dgm:pt>
    <dgm:pt modelId="{4139253C-EE61-F54F-AEB9-4502EB3BC67A}" type="parTrans" cxnId="{5980A487-4F37-AA4C-884E-684605D06D97}">
      <dgm:prSet/>
      <dgm:spPr/>
      <dgm:t>
        <a:bodyPr/>
        <a:lstStyle/>
        <a:p>
          <a:endParaRPr lang="it-IT"/>
        </a:p>
      </dgm:t>
    </dgm:pt>
    <dgm:pt modelId="{426A0C1F-5B90-BE4C-9BC5-1DB7B81CD8EC}" type="sibTrans" cxnId="{5980A487-4F37-AA4C-884E-684605D06D97}">
      <dgm:prSet/>
      <dgm:spPr/>
      <dgm:t>
        <a:bodyPr/>
        <a:lstStyle/>
        <a:p>
          <a:endParaRPr lang="it-IT"/>
        </a:p>
      </dgm:t>
    </dgm:pt>
    <dgm:pt modelId="{71E6AD80-1B97-4E49-B35E-E5909143254C}">
      <dgm:prSet phldrT="[Testo]"/>
      <dgm:spPr>
        <a:solidFill>
          <a:srgbClr val="26AFF2"/>
        </a:solidFill>
        <a:ln>
          <a:solidFill>
            <a:srgbClr val="0070C0"/>
          </a:solidFill>
        </a:ln>
      </dgm:spPr>
      <dgm:t>
        <a:bodyPr/>
        <a:lstStyle/>
        <a:p>
          <a:r>
            <a:rPr lang="it-IT" dirty="0"/>
            <a:t>MARZO 2020</a:t>
          </a:r>
        </a:p>
      </dgm:t>
    </dgm:pt>
    <dgm:pt modelId="{BF05B2E1-7871-BC43-BCA0-AE6F0CACF325}" type="parTrans" cxnId="{6254F48A-7E76-9346-9794-20FE1F2CE6F5}">
      <dgm:prSet/>
      <dgm:spPr/>
      <dgm:t>
        <a:bodyPr/>
        <a:lstStyle/>
        <a:p>
          <a:endParaRPr lang="it-IT"/>
        </a:p>
      </dgm:t>
    </dgm:pt>
    <dgm:pt modelId="{FD3087CF-3EDE-BD4C-A075-E61288FF6056}" type="sibTrans" cxnId="{6254F48A-7E76-9346-9794-20FE1F2CE6F5}">
      <dgm:prSet/>
      <dgm:spPr/>
      <dgm:t>
        <a:bodyPr/>
        <a:lstStyle/>
        <a:p>
          <a:endParaRPr lang="it-IT"/>
        </a:p>
      </dgm:t>
    </dgm:pt>
    <dgm:pt modelId="{7CA7A82D-D0F0-154E-B281-CE090547E823}">
      <dgm:prSet phldrT="[Testo]" custT="1"/>
      <dgm:spPr/>
      <dgm:t>
        <a:bodyPr anchor="ctr"/>
        <a:lstStyle/>
        <a:p>
          <a:pPr algn="ctr">
            <a:buNone/>
          </a:pPr>
          <a:r>
            <a:rPr lang="it-IT" sz="1200" dirty="0"/>
            <a:t>Proroga del progetto Il “Progetto </a:t>
          </a:r>
          <a:r>
            <a:rPr lang="it-IT" sz="1200" dirty="0" err="1"/>
            <a:t>PayFlowPA</a:t>
          </a:r>
          <a:r>
            <a:rPr lang="it-IT" sz="1200" dirty="0"/>
            <a:t> “</a:t>
          </a:r>
          <a:r>
            <a:rPr lang="it-IT" sz="1200" b="1" dirty="0"/>
            <a:t>piattaforma abilitante per una efficace ed efficiente gestione dell’intero ciclo di vita dei pagamenti a favore delle pubbliche amministrazioni”</a:t>
          </a:r>
          <a:r>
            <a:rPr lang="it-IT" sz="1200" dirty="0"/>
            <a:t>  al 31.10.2020, causa emergenza COVID-19</a:t>
          </a:r>
        </a:p>
      </dgm:t>
    </dgm:pt>
    <dgm:pt modelId="{9AAFE370-861F-424B-B3E0-C25CBC54A278}" type="parTrans" cxnId="{33CB3134-632F-1343-BB92-34F86872ED24}">
      <dgm:prSet/>
      <dgm:spPr/>
      <dgm:t>
        <a:bodyPr/>
        <a:lstStyle/>
        <a:p>
          <a:endParaRPr lang="it-IT"/>
        </a:p>
      </dgm:t>
    </dgm:pt>
    <dgm:pt modelId="{F0723EFD-8E8A-2241-A7AB-72CBA0A50E21}" type="sibTrans" cxnId="{33CB3134-632F-1343-BB92-34F86872ED24}">
      <dgm:prSet/>
      <dgm:spPr/>
      <dgm:t>
        <a:bodyPr/>
        <a:lstStyle/>
        <a:p>
          <a:endParaRPr lang="it-IT"/>
        </a:p>
      </dgm:t>
    </dgm:pt>
    <dgm:pt modelId="{4D5A52F3-24F8-BB44-9F36-66927A69428C}">
      <dgm:prSet custT="1"/>
      <dgm:spPr/>
      <dgm:t>
        <a:bodyPr anchor="ctr"/>
        <a:lstStyle/>
        <a:p>
          <a:pPr algn="ctr">
            <a:buNone/>
          </a:pPr>
          <a:r>
            <a:rPr lang="it-IT" sz="1200" b="0" i="0" dirty="0"/>
            <a:t>Pubblicazione dell'avviso per l’incarico di supporto al RUP e Project Management</a:t>
          </a:r>
          <a:endParaRPr lang="it-IT" sz="1200" b="0" dirty="0"/>
        </a:p>
      </dgm:t>
    </dgm:pt>
    <dgm:pt modelId="{E85BC57C-1FDA-D245-9272-63C2F7D81148}" type="parTrans" cxnId="{BF7F4BF8-C281-7441-A73F-3AFF9164DAF2}">
      <dgm:prSet/>
      <dgm:spPr/>
      <dgm:t>
        <a:bodyPr/>
        <a:lstStyle/>
        <a:p>
          <a:endParaRPr lang="it-IT"/>
        </a:p>
      </dgm:t>
    </dgm:pt>
    <dgm:pt modelId="{D6D4A101-8AF2-6049-BE30-94ECF01A0524}" type="sibTrans" cxnId="{BF7F4BF8-C281-7441-A73F-3AFF9164DAF2}">
      <dgm:prSet/>
      <dgm:spPr/>
      <dgm:t>
        <a:bodyPr/>
        <a:lstStyle/>
        <a:p>
          <a:endParaRPr lang="it-IT"/>
        </a:p>
      </dgm:t>
    </dgm:pt>
    <dgm:pt modelId="{146E0B65-8A02-904B-B397-7DEB6162129B}">
      <dgm:prSet/>
      <dgm:spPr>
        <a:solidFill>
          <a:srgbClr val="26AFF2"/>
        </a:solidFill>
        <a:ln>
          <a:solidFill>
            <a:srgbClr val="0070C0"/>
          </a:solidFill>
        </a:ln>
      </dgm:spPr>
      <dgm:t>
        <a:bodyPr/>
        <a:lstStyle/>
        <a:p>
          <a:r>
            <a:rPr lang="it-IT" dirty="0" smtClean="0"/>
            <a:t>MARZO 2020</a:t>
          </a:r>
          <a:endParaRPr lang="it-IT" dirty="0"/>
        </a:p>
      </dgm:t>
    </dgm:pt>
    <dgm:pt modelId="{90B68EE7-1638-C949-A07B-29D751D50E78}" type="parTrans" cxnId="{ECE765EC-37F3-E54D-8454-A8DEFA792810}">
      <dgm:prSet/>
      <dgm:spPr/>
      <dgm:t>
        <a:bodyPr/>
        <a:lstStyle/>
        <a:p>
          <a:endParaRPr lang="it-IT"/>
        </a:p>
      </dgm:t>
    </dgm:pt>
    <dgm:pt modelId="{E6FB959D-8A04-4543-80F8-528783C004EB}" type="sibTrans" cxnId="{ECE765EC-37F3-E54D-8454-A8DEFA792810}">
      <dgm:prSet/>
      <dgm:spPr/>
      <dgm:t>
        <a:bodyPr/>
        <a:lstStyle/>
        <a:p>
          <a:endParaRPr lang="it-IT"/>
        </a:p>
      </dgm:t>
    </dgm:pt>
    <dgm:pt modelId="{D75194AE-4D3A-6A4D-9D31-6AE20A5B0B3C}">
      <dgm:prSet custT="1"/>
      <dgm:spPr/>
      <dgm:t>
        <a:bodyPr anchor="ctr"/>
        <a:lstStyle/>
        <a:p>
          <a:pPr algn="ctr">
            <a:buNone/>
          </a:pPr>
          <a:r>
            <a:rPr lang="it-IT" sz="1200" dirty="0"/>
            <a:t>Decreto Semplificazione e Innovazione digitale (DL n. 76/2020): proroga al </a:t>
          </a:r>
          <a:r>
            <a:rPr lang="it-IT" sz="1200" b="1" dirty="0"/>
            <a:t>28 Febbraio 2021</a:t>
          </a:r>
          <a:r>
            <a:rPr lang="it-IT" sz="1200" dirty="0"/>
            <a:t> </a:t>
          </a:r>
          <a:r>
            <a:rPr lang="it-IT" sz="1200" dirty="0" smtClean="0"/>
            <a:t>del termine </a:t>
          </a:r>
          <a:r>
            <a:rPr lang="it-IT" sz="1200" dirty="0"/>
            <a:t>ultimo entro il quale scatterà l’obbligo, per i prestatori di servizi di pagamento di utilizzare esclusivamente la piattaforma </a:t>
          </a:r>
          <a:r>
            <a:rPr lang="it-IT" sz="1200" dirty="0" err="1"/>
            <a:t>PagoPA</a:t>
          </a:r>
          <a:r>
            <a:rPr lang="it-IT" sz="1200" dirty="0"/>
            <a:t> per i pagamenti verso le Pubbliche Amministrazioni</a:t>
          </a:r>
          <a:endParaRPr lang="it-IT" sz="1400" dirty="0"/>
        </a:p>
      </dgm:t>
    </dgm:pt>
    <dgm:pt modelId="{659D915D-0150-F243-BDC2-8A7A212A8420}" type="parTrans" cxnId="{89C1B916-0043-2C4F-9072-8457CDB4BB9C}">
      <dgm:prSet/>
      <dgm:spPr/>
      <dgm:t>
        <a:bodyPr/>
        <a:lstStyle/>
        <a:p>
          <a:endParaRPr lang="it-IT"/>
        </a:p>
      </dgm:t>
    </dgm:pt>
    <dgm:pt modelId="{81679F33-1FC0-224E-B614-CEE7DEB12880}" type="sibTrans" cxnId="{89C1B916-0043-2C4F-9072-8457CDB4BB9C}">
      <dgm:prSet/>
      <dgm:spPr/>
      <dgm:t>
        <a:bodyPr/>
        <a:lstStyle/>
        <a:p>
          <a:endParaRPr lang="it-IT"/>
        </a:p>
      </dgm:t>
    </dgm:pt>
    <dgm:pt modelId="{3B01645F-CCC0-D749-8999-66F258553116}" type="pres">
      <dgm:prSet presAssocID="{19E97D1E-73A7-4546-AB7A-97011A23B817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BB7D3E18-A31C-2A4D-94EF-929E785B3247}" type="pres">
      <dgm:prSet presAssocID="{3F91B60E-0BE6-F943-8AFE-F1932426AFD4}" presName="composite" presStyleCnt="0"/>
      <dgm:spPr/>
    </dgm:pt>
    <dgm:pt modelId="{2B7CC9DE-F3FA-FB44-9CA8-3B76C150742E}" type="pres">
      <dgm:prSet presAssocID="{3F91B60E-0BE6-F943-8AFE-F1932426AFD4}" presName="parTx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2BCC994-A97F-4540-8DAD-B079ED1B89AB}" type="pres">
      <dgm:prSet presAssocID="{3F91B60E-0BE6-F943-8AFE-F1932426AFD4}" presName="parSh" presStyleLbl="node1" presStyleIdx="0" presStyleCnt="4"/>
      <dgm:spPr/>
      <dgm:t>
        <a:bodyPr/>
        <a:lstStyle/>
        <a:p>
          <a:endParaRPr lang="it-IT"/>
        </a:p>
      </dgm:t>
    </dgm:pt>
    <dgm:pt modelId="{43CA6A29-F003-F14F-8F0C-DB28EADFD265}" type="pres">
      <dgm:prSet presAssocID="{3F91B60E-0BE6-F943-8AFE-F1932426AFD4}" presName="desTx" presStyleLbl="fgAcc1" presStyleIdx="0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281FE757-290A-7349-9AD8-7AAAD7D70234}" type="pres">
      <dgm:prSet presAssocID="{B3B3447F-DC61-774A-99FA-DE04B16AA0D7}" presName="sibTrans" presStyleLbl="sibTrans2D1" presStyleIdx="0" presStyleCnt="3"/>
      <dgm:spPr/>
      <dgm:t>
        <a:bodyPr/>
        <a:lstStyle/>
        <a:p>
          <a:endParaRPr lang="it-IT"/>
        </a:p>
      </dgm:t>
    </dgm:pt>
    <dgm:pt modelId="{5B949DEF-5A7F-6A4B-8224-B298DD9A5611}" type="pres">
      <dgm:prSet presAssocID="{B3B3447F-DC61-774A-99FA-DE04B16AA0D7}" presName="connTx" presStyleLbl="sibTrans2D1" presStyleIdx="0" presStyleCnt="3"/>
      <dgm:spPr/>
      <dgm:t>
        <a:bodyPr/>
        <a:lstStyle/>
        <a:p>
          <a:endParaRPr lang="it-IT"/>
        </a:p>
      </dgm:t>
    </dgm:pt>
    <dgm:pt modelId="{B4D10302-DD49-CB44-B700-6D53D4D8F1EC}" type="pres">
      <dgm:prSet presAssocID="{4D8D5AC4-B13F-1543-AAEC-3BF02A27D8A8}" presName="composite" presStyleCnt="0"/>
      <dgm:spPr/>
    </dgm:pt>
    <dgm:pt modelId="{010E4BE4-4E51-EA4A-BCE7-CF24B787B280}" type="pres">
      <dgm:prSet presAssocID="{4D8D5AC4-B13F-1543-AAEC-3BF02A27D8A8}" presName="parTx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B417410-A0BB-7B43-A608-3085A3D03D0C}" type="pres">
      <dgm:prSet presAssocID="{4D8D5AC4-B13F-1543-AAEC-3BF02A27D8A8}" presName="parSh" presStyleLbl="node1" presStyleIdx="1" presStyleCnt="4"/>
      <dgm:spPr/>
      <dgm:t>
        <a:bodyPr/>
        <a:lstStyle/>
        <a:p>
          <a:endParaRPr lang="it-IT"/>
        </a:p>
      </dgm:t>
    </dgm:pt>
    <dgm:pt modelId="{C4851AEC-6218-3844-B9C1-AB11FA01677E}" type="pres">
      <dgm:prSet presAssocID="{4D8D5AC4-B13F-1543-AAEC-3BF02A27D8A8}" presName="desTx" presStyleLbl="fgAcc1" presStyleIdx="1" presStyleCnt="4" custScaleX="118901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5202BD5-E462-514E-8B2D-66794536BFCE}" type="pres">
      <dgm:prSet presAssocID="{9354730C-5112-5547-8A4D-68FAB095E4F2}" presName="sibTrans" presStyleLbl="sibTrans2D1" presStyleIdx="1" presStyleCnt="3"/>
      <dgm:spPr/>
      <dgm:t>
        <a:bodyPr/>
        <a:lstStyle/>
        <a:p>
          <a:endParaRPr lang="it-IT"/>
        </a:p>
      </dgm:t>
    </dgm:pt>
    <dgm:pt modelId="{17627066-15E8-114E-9589-567C484681C7}" type="pres">
      <dgm:prSet presAssocID="{9354730C-5112-5547-8A4D-68FAB095E4F2}" presName="connTx" presStyleLbl="sibTrans2D1" presStyleIdx="1" presStyleCnt="3"/>
      <dgm:spPr/>
      <dgm:t>
        <a:bodyPr/>
        <a:lstStyle/>
        <a:p>
          <a:endParaRPr lang="it-IT"/>
        </a:p>
      </dgm:t>
    </dgm:pt>
    <dgm:pt modelId="{0877D515-A328-EC41-AE11-0D3C5FA3AC12}" type="pres">
      <dgm:prSet presAssocID="{71E6AD80-1B97-4E49-B35E-E5909143254C}" presName="composite" presStyleCnt="0"/>
      <dgm:spPr/>
    </dgm:pt>
    <dgm:pt modelId="{7F395888-0469-D947-AA83-407FCFC7CC07}" type="pres">
      <dgm:prSet presAssocID="{71E6AD80-1B97-4E49-B35E-E5909143254C}" presName="parTx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5469CDA-09A1-8E47-9300-62720AA97A05}" type="pres">
      <dgm:prSet presAssocID="{71E6AD80-1B97-4E49-B35E-E5909143254C}" presName="parSh" presStyleLbl="node1" presStyleIdx="2" presStyleCnt="4"/>
      <dgm:spPr/>
      <dgm:t>
        <a:bodyPr/>
        <a:lstStyle/>
        <a:p>
          <a:endParaRPr lang="it-IT"/>
        </a:p>
      </dgm:t>
    </dgm:pt>
    <dgm:pt modelId="{CC31FD35-5678-F541-9390-56A9760CA52D}" type="pres">
      <dgm:prSet presAssocID="{71E6AD80-1B97-4E49-B35E-E5909143254C}" presName="desTx" presStyleLbl="fgAcc1" presStyleIdx="2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DF3A10E-B75D-B54A-AE18-BBC95F11AAD7}" type="pres">
      <dgm:prSet presAssocID="{FD3087CF-3EDE-BD4C-A075-E61288FF6056}" presName="sibTrans" presStyleLbl="sibTrans2D1" presStyleIdx="2" presStyleCnt="3"/>
      <dgm:spPr/>
      <dgm:t>
        <a:bodyPr/>
        <a:lstStyle/>
        <a:p>
          <a:endParaRPr lang="it-IT"/>
        </a:p>
      </dgm:t>
    </dgm:pt>
    <dgm:pt modelId="{A4B8E399-5585-DA4B-ABDA-CA85AE1CEBE5}" type="pres">
      <dgm:prSet presAssocID="{FD3087CF-3EDE-BD4C-A075-E61288FF6056}" presName="connTx" presStyleLbl="sibTrans2D1" presStyleIdx="2" presStyleCnt="3"/>
      <dgm:spPr/>
      <dgm:t>
        <a:bodyPr/>
        <a:lstStyle/>
        <a:p>
          <a:endParaRPr lang="it-IT"/>
        </a:p>
      </dgm:t>
    </dgm:pt>
    <dgm:pt modelId="{312D6488-2113-B941-BCD7-239F7830EEC1}" type="pres">
      <dgm:prSet presAssocID="{146E0B65-8A02-904B-B397-7DEB6162129B}" presName="composite" presStyleCnt="0"/>
      <dgm:spPr/>
    </dgm:pt>
    <dgm:pt modelId="{2015AE5F-FF6F-7B46-BFCE-8DAEEC29A969}" type="pres">
      <dgm:prSet presAssocID="{146E0B65-8A02-904B-B397-7DEB6162129B}" presName="parTx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69293F4-BA2A-E942-B601-5AC7DFFB96FA}" type="pres">
      <dgm:prSet presAssocID="{146E0B65-8A02-904B-B397-7DEB6162129B}" presName="parSh" presStyleLbl="node1" presStyleIdx="3" presStyleCnt="4"/>
      <dgm:spPr/>
      <dgm:t>
        <a:bodyPr/>
        <a:lstStyle/>
        <a:p>
          <a:endParaRPr lang="it-IT"/>
        </a:p>
      </dgm:t>
    </dgm:pt>
    <dgm:pt modelId="{C005739D-FA5A-2240-96EC-070692048B32}" type="pres">
      <dgm:prSet presAssocID="{146E0B65-8A02-904B-B397-7DEB6162129B}" presName="desTx" presStyleLbl="fgAcc1" presStyleIdx="3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6423C4D2-99E3-EE4B-B58B-36D6B24C8622}" type="presOf" srcId="{B3B3447F-DC61-774A-99FA-DE04B16AA0D7}" destId="{5B949DEF-5A7F-6A4B-8224-B298DD9A5611}" srcOrd="1" destOrd="0" presId="urn:microsoft.com/office/officeart/2005/8/layout/process3"/>
    <dgm:cxn modelId="{ECE765EC-37F3-E54D-8454-A8DEFA792810}" srcId="{19E97D1E-73A7-4546-AB7A-97011A23B817}" destId="{146E0B65-8A02-904B-B397-7DEB6162129B}" srcOrd="3" destOrd="0" parTransId="{90B68EE7-1638-C949-A07B-29D751D50E78}" sibTransId="{E6FB959D-8A04-4543-80F8-528783C004EB}"/>
    <dgm:cxn modelId="{33CB3134-632F-1343-BB92-34F86872ED24}" srcId="{71E6AD80-1B97-4E49-B35E-E5909143254C}" destId="{7CA7A82D-D0F0-154E-B281-CE090547E823}" srcOrd="0" destOrd="0" parTransId="{9AAFE370-861F-424B-B3E0-C25CBC54A278}" sibTransId="{F0723EFD-8E8A-2241-A7AB-72CBA0A50E21}"/>
    <dgm:cxn modelId="{BD12F430-770F-7C40-9A5E-CEDFD9270AE8}" type="presOf" srcId="{FD3087CF-3EDE-BD4C-A075-E61288FF6056}" destId="{BDF3A10E-B75D-B54A-AE18-BBC95F11AAD7}" srcOrd="0" destOrd="0" presId="urn:microsoft.com/office/officeart/2005/8/layout/process3"/>
    <dgm:cxn modelId="{2BD416D1-3C91-064A-A7EF-707F2B8F4B88}" type="presOf" srcId="{146E0B65-8A02-904B-B397-7DEB6162129B}" destId="{2015AE5F-FF6F-7B46-BFCE-8DAEEC29A969}" srcOrd="0" destOrd="0" presId="urn:microsoft.com/office/officeart/2005/8/layout/process3"/>
    <dgm:cxn modelId="{238D881A-E608-E24C-B306-2F998D3BA455}" type="presOf" srcId="{D75194AE-4D3A-6A4D-9D31-6AE20A5B0B3C}" destId="{C005739D-FA5A-2240-96EC-070692048B32}" srcOrd="0" destOrd="0" presId="urn:microsoft.com/office/officeart/2005/8/layout/process3"/>
    <dgm:cxn modelId="{5EFEAB52-5D4E-FB40-BCBE-47A7C7941FAA}" type="presOf" srcId="{FD3087CF-3EDE-BD4C-A075-E61288FF6056}" destId="{A4B8E399-5585-DA4B-ABDA-CA85AE1CEBE5}" srcOrd="1" destOrd="0" presId="urn:microsoft.com/office/officeart/2005/8/layout/process3"/>
    <dgm:cxn modelId="{DEF475C1-4908-904D-AF82-861BDA3E37B2}" type="presOf" srcId="{3F91B60E-0BE6-F943-8AFE-F1932426AFD4}" destId="{12BCC994-A97F-4540-8DAD-B079ED1B89AB}" srcOrd="1" destOrd="0" presId="urn:microsoft.com/office/officeart/2005/8/layout/process3"/>
    <dgm:cxn modelId="{6D970254-61C9-994A-A7F1-B6853EA5F4ED}" type="presOf" srcId="{19E97D1E-73A7-4546-AB7A-97011A23B817}" destId="{3B01645F-CCC0-D749-8999-66F258553116}" srcOrd="0" destOrd="0" presId="urn:microsoft.com/office/officeart/2005/8/layout/process3"/>
    <dgm:cxn modelId="{B38D340C-71ED-5145-B59C-0AD68467D98B}" type="presOf" srcId="{3F91B60E-0BE6-F943-8AFE-F1932426AFD4}" destId="{2B7CC9DE-F3FA-FB44-9CA8-3B76C150742E}" srcOrd="0" destOrd="0" presId="urn:microsoft.com/office/officeart/2005/8/layout/process3"/>
    <dgm:cxn modelId="{B6BEB5DB-AFBA-0F4F-98AB-FBCF7B8DCFBB}" type="presOf" srcId="{4D8D5AC4-B13F-1543-AAEC-3BF02A27D8A8}" destId="{0B417410-A0BB-7B43-A608-3085A3D03D0C}" srcOrd="1" destOrd="0" presId="urn:microsoft.com/office/officeart/2005/8/layout/process3"/>
    <dgm:cxn modelId="{5980A487-4F37-AA4C-884E-684605D06D97}" srcId="{4D8D5AC4-B13F-1543-AAEC-3BF02A27D8A8}" destId="{0B65EFDD-F14B-AD42-B4A7-39D1F22B6E86}" srcOrd="0" destOrd="0" parTransId="{4139253C-EE61-F54F-AEB9-4502EB3BC67A}" sibTransId="{426A0C1F-5B90-BE4C-9BC5-1DB7B81CD8EC}"/>
    <dgm:cxn modelId="{1AD7F754-11FA-7E4A-AAAE-96317B3149C6}" type="presOf" srcId="{71E6AD80-1B97-4E49-B35E-E5909143254C}" destId="{7F395888-0469-D947-AA83-407FCFC7CC07}" srcOrd="0" destOrd="0" presId="urn:microsoft.com/office/officeart/2005/8/layout/process3"/>
    <dgm:cxn modelId="{1D9AD840-6015-D140-83A4-14F8318CB8B7}" type="presOf" srcId="{B3B3447F-DC61-774A-99FA-DE04B16AA0D7}" destId="{281FE757-290A-7349-9AD8-7AAAD7D70234}" srcOrd="0" destOrd="0" presId="urn:microsoft.com/office/officeart/2005/8/layout/process3"/>
    <dgm:cxn modelId="{67220014-D1A1-6743-96A2-C3F1A3914BA1}" type="presOf" srcId="{9354730C-5112-5547-8A4D-68FAB095E4F2}" destId="{F5202BD5-E462-514E-8B2D-66794536BFCE}" srcOrd="0" destOrd="0" presId="urn:microsoft.com/office/officeart/2005/8/layout/process3"/>
    <dgm:cxn modelId="{89C1B916-0043-2C4F-9072-8457CDB4BB9C}" srcId="{146E0B65-8A02-904B-B397-7DEB6162129B}" destId="{D75194AE-4D3A-6A4D-9D31-6AE20A5B0B3C}" srcOrd="0" destOrd="0" parTransId="{659D915D-0150-F243-BDC2-8A7A212A8420}" sibTransId="{81679F33-1FC0-224E-B614-CEE7DEB12880}"/>
    <dgm:cxn modelId="{B9F3C5BF-28A2-604C-959B-9C14E82F77A9}" type="presOf" srcId="{4D5A52F3-24F8-BB44-9F36-66927A69428C}" destId="{43CA6A29-F003-F14F-8F0C-DB28EADFD265}" srcOrd="0" destOrd="0" presId="urn:microsoft.com/office/officeart/2005/8/layout/process3"/>
    <dgm:cxn modelId="{C17320C7-CD5F-D644-A2DD-29E8B828EC65}" type="presOf" srcId="{4D8D5AC4-B13F-1543-AAEC-3BF02A27D8A8}" destId="{010E4BE4-4E51-EA4A-BCE7-CF24B787B280}" srcOrd="0" destOrd="0" presId="urn:microsoft.com/office/officeart/2005/8/layout/process3"/>
    <dgm:cxn modelId="{BF7F4BF8-C281-7441-A73F-3AFF9164DAF2}" srcId="{3F91B60E-0BE6-F943-8AFE-F1932426AFD4}" destId="{4D5A52F3-24F8-BB44-9F36-66927A69428C}" srcOrd="0" destOrd="0" parTransId="{E85BC57C-1FDA-D245-9272-63C2F7D81148}" sibTransId="{D6D4A101-8AF2-6049-BE30-94ECF01A0524}"/>
    <dgm:cxn modelId="{C78B697C-2095-2646-9A4E-12AC635D197C}" type="presOf" srcId="{9354730C-5112-5547-8A4D-68FAB095E4F2}" destId="{17627066-15E8-114E-9589-567C484681C7}" srcOrd="1" destOrd="0" presId="urn:microsoft.com/office/officeart/2005/8/layout/process3"/>
    <dgm:cxn modelId="{57948409-EABA-DE4C-A696-EDACFD141D75}" type="presOf" srcId="{146E0B65-8A02-904B-B397-7DEB6162129B}" destId="{769293F4-BA2A-E942-B601-5AC7DFFB96FA}" srcOrd="1" destOrd="0" presId="urn:microsoft.com/office/officeart/2005/8/layout/process3"/>
    <dgm:cxn modelId="{981D10BA-4C63-5142-8500-CA1C51D6C626}" srcId="{19E97D1E-73A7-4546-AB7A-97011A23B817}" destId="{4D8D5AC4-B13F-1543-AAEC-3BF02A27D8A8}" srcOrd="1" destOrd="0" parTransId="{24276431-A00F-5546-B5D2-43C81B1EE2FC}" sibTransId="{9354730C-5112-5547-8A4D-68FAB095E4F2}"/>
    <dgm:cxn modelId="{BCD5FAD8-D62B-FA4B-B955-5279D8485CB7}" type="presOf" srcId="{7CA7A82D-D0F0-154E-B281-CE090547E823}" destId="{CC31FD35-5678-F541-9390-56A9760CA52D}" srcOrd="0" destOrd="0" presId="urn:microsoft.com/office/officeart/2005/8/layout/process3"/>
    <dgm:cxn modelId="{273927EB-93D2-8243-AA0D-C454D943EAA5}" type="presOf" srcId="{0B65EFDD-F14B-AD42-B4A7-39D1F22B6E86}" destId="{C4851AEC-6218-3844-B9C1-AB11FA01677E}" srcOrd="0" destOrd="0" presId="urn:microsoft.com/office/officeart/2005/8/layout/process3"/>
    <dgm:cxn modelId="{6254F48A-7E76-9346-9794-20FE1F2CE6F5}" srcId="{19E97D1E-73A7-4546-AB7A-97011A23B817}" destId="{71E6AD80-1B97-4E49-B35E-E5909143254C}" srcOrd="2" destOrd="0" parTransId="{BF05B2E1-7871-BC43-BCA0-AE6F0CACF325}" sibTransId="{FD3087CF-3EDE-BD4C-A075-E61288FF6056}"/>
    <dgm:cxn modelId="{17528518-4AE2-F541-AFFF-1216D0D64F14}" srcId="{19E97D1E-73A7-4546-AB7A-97011A23B817}" destId="{3F91B60E-0BE6-F943-8AFE-F1932426AFD4}" srcOrd="0" destOrd="0" parTransId="{B7A28011-EA5F-D244-B5A5-15E66F5CDF24}" sibTransId="{B3B3447F-DC61-774A-99FA-DE04B16AA0D7}"/>
    <dgm:cxn modelId="{F0BF62A6-29B6-5144-A5B6-F23418D7AC4B}" type="presOf" srcId="{71E6AD80-1B97-4E49-B35E-E5909143254C}" destId="{55469CDA-09A1-8E47-9300-62720AA97A05}" srcOrd="1" destOrd="0" presId="urn:microsoft.com/office/officeart/2005/8/layout/process3"/>
    <dgm:cxn modelId="{80517409-62E4-7743-AC5A-01676C443862}" type="presParOf" srcId="{3B01645F-CCC0-D749-8999-66F258553116}" destId="{BB7D3E18-A31C-2A4D-94EF-929E785B3247}" srcOrd="0" destOrd="0" presId="urn:microsoft.com/office/officeart/2005/8/layout/process3"/>
    <dgm:cxn modelId="{9896B6D3-AFA3-C84A-9F43-32D3B0B83746}" type="presParOf" srcId="{BB7D3E18-A31C-2A4D-94EF-929E785B3247}" destId="{2B7CC9DE-F3FA-FB44-9CA8-3B76C150742E}" srcOrd="0" destOrd="0" presId="urn:microsoft.com/office/officeart/2005/8/layout/process3"/>
    <dgm:cxn modelId="{98535CAA-5FCD-0648-8AF5-78C2B7230AA5}" type="presParOf" srcId="{BB7D3E18-A31C-2A4D-94EF-929E785B3247}" destId="{12BCC994-A97F-4540-8DAD-B079ED1B89AB}" srcOrd="1" destOrd="0" presId="urn:microsoft.com/office/officeart/2005/8/layout/process3"/>
    <dgm:cxn modelId="{9D3A674C-64B9-1449-ACCF-766FB2BDAB29}" type="presParOf" srcId="{BB7D3E18-A31C-2A4D-94EF-929E785B3247}" destId="{43CA6A29-F003-F14F-8F0C-DB28EADFD265}" srcOrd="2" destOrd="0" presId="urn:microsoft.com/office/officeart/2005/8/layout/process3"/>
    <dgm:cxn modelId="{026EF6F2-7528-1E4A-86DC-39C01401BBCC}" type="presParOf" srcId="{3B01645F-CCC0-D749-8999-66F258553116}" destId="{281FE757-290A-7349-9AD8-7AAAD7D70234}" srcOrd="1" destOrd="0" presId="urn:microsoft.com/office/officeart/2005/8/layout/process3"/>
    <dgm:cxn modelId="{9D19B4DA-8B73-7A4B-ADDD-A6565B1F4792}" type="presParOf" srcId="{281FE757-290A-7349-9AD8-7AAAD7D70234}" destId="{5B949DEF-5A7F-6A4B-8224-B298DD9A5611}" srcOrd="0" destOrd="0" presId="urn:microsoft.com/office/officeart/2005/8/layout/process3"/>
    <dgm:cxn modelId="{60412F3D-7D3C-FD4F-A7B9-8CA4AC60B214}" type="presParOf" srcId="{3B01645F-CCC0-D749-8999-66F258553116}" destId="{B4D10302-DD49-CB44-B700-6D53D4D8F1EC}" srcOrd="2" destOrd="0" presId="urn:microsoft.com/office/officeart/2005/8/layout/process3"/>
    <dgm:cxn modelId="{15AA6D2F-87BB-6943-A5DF-F4D35D78E249}" type="presParOf" srcId="{B4D10302-DD49-CB44-B700-6D53D4D8F1EC}" destId="{010E4BE4-4E51-EA4A-BCE7-CF24B787B280}" srcOrd="0" destOrd="0" presId="urn:microsoft.com/office/officeart/2005/8/layout/process3"/>
    <dgm:cxn modelId="{82BACC28-CD21-7E45-9717-DEEF35EC92FD}" type="presParOf" srcId="{B4D10302-DD49-CB44-B700-6D53D4D8F1EC}" destId="{0B417410-A0BB-7B43-A608-3085A3D03D0C}" srcOrd="1" destOrd="0" presId="urn:microsoft.com/office/officeart/2005/8/layout/process3"/>
    <dgm:cxn modelId="{4937F929-5071-394E-B2ED-FE897E974A7D}" type="presParOf" srcId="{B4D10302-DD49-CB44-B700-6D53D4D8F1EC}" destId="{C4851AEC-6218-3844-B9C1-AB11FA01677E}" srcOrd="2" destOrd="0" presId="urn:microsoft.com/office/officeart/2005/8/layout/process3"/>
    <dgm:cxn modelId="{5928E024-2139-6F45-AB1A-28A77DD19E9B}" type="presParOf" srcId="{3B01645F-CCC0-D749-8999-66F258553116}" destId="{F5202BD5-E462-514E-8B2D-66794536BFCE}" srcOrd="3" destOrd="0" presId="urn:microsoft.com/office/officeart/2005/8/layout/process3"/>
    <dgm:cxn modelId="{200D7C65-38AA-1442-80F3-906D8AFDF7CD}" type="presParOf" srcId="{F5202BD5-E462-514E-8B2D-66794536BFCE}" destId="{17627066-15E8-114E-9589-567C484681C7}" srcOrd="0" destOrd="0" presId="urn:microsoft.com/office/officeart/2005/8/layout/process3"/>
    <dgm:cxn modelId="{2E418C00-DDDE-DB4E-950B-F14F1A69C7DD}" type="presParOf" srcId="{3B01645F-CCC0-D749-8999-66F258553116}" destId="{0877D515-A328-EC41-AE11-0D3C5FA3AC12}" srcOrd="4" destOrd="0" presId="urn:microsoft.com/office/officeart/2005/8/layout/process3"/>
    <dgm:cxn modelId="{19EB2113-7594-9746-A578-3B0DA451CD7D}" type="presParOf" srcId="{0877D515-A328-EC41-AE11-0D3C5FA3AC12}" destId="{7F395888-0469-D947-AA83-407FCFC7CC07}" srcOrd="0" destOrd="0" presId="urn:microsoft.com/office/officeart/2005/8/layout/process3"/>
    <dgm:cxn modelId="{3BA2C793-582F-DD4A-8E60-73450229DA95}" type="presParOf" srcId="{0877D515-A328-EC41-AE11-0D3C5FA3AC12}" destId="{55469CDA-09A1-8E47-9300-62720AA97A05}" srcOrd="1" destOrd="0" presId="urn:microsoft.com/office/officeart/2005/8/layout/process3"/>
    <dgm:cxn modelId="{9A7075A1-0F48-6747-997B-4F5404868903}" type="presParOf" srcId="{0877D515-A328-EC41-AE11-0D3C5FA3AC12}" destId="{CC31FD35-5678-F541-9390-56A9760CA52D}" srcOrd="2" destOrd="0" presId="urn:microsoft.com/office/officeart/2005/8/layout/process3"/>
    <dgm:cxn modelId="{6FE66146-768D-A94F-9C44-3A251F3A8F65}" type="presParOf" srcId="{3B01645F-CCC0-D749-8999-66F258553116}" destId="{BDF3A10E-B75D-B54A-AE18-BBC95F11AAD7}" srcOrd="5" destOrd="0" presId="urn:microsoft.com/office/officeart/2005/8/layout/process3"/>
    <dgm:cxn modelId="{FB43A922-3DC8-CC44-9041-B923B262A9D8}" type="presParOf" srcId="{BDF3A10E-B75D-B54A-AE18-BBC95F11AAD7}" destId="{A4B8E399-5585-DA4B-ABDA-CA85AE1CEBE5}" srcOrd="0" destOrd="0" presId="urn:microsoft.com/office/officeart/2005/8/layout/process3"/>
    <dgm:cxn modelId="{2414E9EE-EDE4-2F45-BABF-5CACD5ADC4BA}" type="presParOf" srcId="{3B01645F-CCC0-D749-8999-66F258553116}" destId="{312D6488-2113-B941-BCD7-239F7830EEC1}" srcOrd="6" destOrd="0" presId="urn:microsoft.com/office/officeart/2005/8/layout/process3"/>
    <dgm:cxn modelId="{732053EF-D7CC-3D43-BEBD-57FB5811ECC5}" type="presParOf" srcId="{312D6488-2113-B941-BCD7-239F7830EEC1}" destId="{2015AE5F-FF6F-7B46-BFCE-8DAEEC29A969}" srcOrd="0" destOrd="0" presId="urn:microsoft.com/office/officeart/2005/8/layout/process3"/>
    <dgm:cxn modelId="{3682DBCA-4B1E-2B40-B5B1-16C2CB046CB8}" type="presParOf" srcId="{312D6488-2113-B941-BCD7-239F7830EEC1}" destId="{769293F4-BA2A-E942-B601-5AC7DFFB96FA}" srcOrd="1" destOrd="0" presId="urn:microsoft.com/office/officeart/2005/8/layout/process3"/>
    <dgm:cxn modelId="{3A7A81C1-88A9-9A4F-B3F4-F9D9533B5B4A}" type="presParOf" srcId="{312D6488-2113-B941-BCD7-239F7830EEC1}" destId="{C005739D-FA5A-2240-96EC-070692048B32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9E97D1E-73A7-4546-AB7A-97011A23B817}" type="doc">
      <dgm:prSet loTypeId="urn:microsoft.com/office/officeart/2005/8/layout/process3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3F91B60E-0BE6-F943-8AFE-F1932426AFD4}">
      <dgm:prSet phldrT="[Testo]"/>
      <dgm:spPr>
        <a:solidFill>
          <a:srgbClr val="26AFF2"/>
        </a:solidFill>
        <a:ln>
          <a:solidFill>
            <a:srgbClr val="0070C0"/>
          </a:solidFill>
        </a:ln>
      </dgm:spPr>
      <dgm:t>
        <a:bodyPr/>
        <a:lstStyle/>
        <a:p>
          <a:r>
            <a:rPr lang="it-IT" dirty="0"/>
            <a:t>OTTOBRE 2020</a:t>
          </a:r>
        </a:p>
      </dgm:t>
    </dgm:pt>
    <dgm:pt modelId="{B7A28011-EA5F-D244-B5A5-15E66F5CDF24}" type="parTrans" cxnId="{17528518-4AE2-F541-AFFF-1216D0D64F14}">
      <dgm:prSet/>
      <dgm:spPr/>
      <dgm:t>
        <a:bodyPr/>
        <a:lstStyle/>
        <a:p>
          <a:endParaRPr lang="it-IT"/>
        </a:p>
      </dgm:t>
    </dgm:pt>
    <dgm:pt modelId="{B3B3447F-DC61-774A-99FA-DE04B16AA0D7}" type="sibTrans" cxnId="{17528518-4AE2-F541-AFFF-1216D0D64F14}">
      <dgm:prSet/>
      <dgm:spPr>
        <a:solidFill>
          <a:schemeClr val="accent3"/>
        </a:solidFill>
      </dgm:spPr>
      <dgm:t>
        <a:bodyPr/>
        <a:lstStyle/>
        <a:p>
          <a:endParaRPr lang="it-IT"/>
        </a:p>
      </dgm:t>
    </dgm:pt>
    <dgm:pt modelId="{4D8D5AC4-B13F-1543-AAEC-3BF02A27D8A8}">
      <dgm:prSet phldrT="[Testo]"/>
      <dgm:spPr>
        <a:solidFill>
          <a:srgbClr val="26AFF2"/>
        </a:solidFill>
        <a:ln>
          <a:solidFill>
            <a:srgbClr val="0070C0"/>
          </a:solidFill>
        </a:ln>
      </dgm:spPr>
      <dgm:t>
        <a:bodyPr/>
        <a:lstStyle/>
        <a:p>
          <a:r>
            <a:rPr lang="it-IT" dirty="0"/>
            <a:t>OTTOBRE 2020</a:t>
          </a:r>
        </a:p>
      </dgm:t>
    </dgm:pt>
    <dgm:pt modelId="{24276431-A00F-5546-B5D2-43C81B1EE2FC}" type="parTrans" cxnId="{981D10BA-4C63-5142-8500-CA1C51D6C626}">
      <dgm:prSet/>
      <dgm:spPr/>
      <dgm:t>
        <a:bodyPr/>
        <a:lstStyle/>
        <a:p>
          <a:endParaRPr lang="it-IT"/>
        </a:p>
      </dgm:t>
    </dgm:pt>
    <dgm:pt modelId="{9354730C-5112-5547-8A4D-68FAB095E4F2}" type="sibTrans" cxnId="{981D10BA-4C63-5142-8500-CA1C51D6C626}">
      <dgm:prSet/>
      <dgm:spPr>
        <a:solidFill>
          <a:schemeClr val="accent3"/>
        </a:solidFill>
      </dgm:spPr>
      <dgm:t>
        <a:bodyPr/>
        <a:lstStyle/>
        <a:p>
          <a:endParaRPr lang="it-IT"/>
        </a:p>
      </dgm:t>
    </dgm:pt>
    <dgm:pt modelId="{0B65EFDD-F14B-AD42-B4A7-39D1F22B6E86}">
      <dgm:prSet phldrT="[Testo]" custT="1"/>
      <dgm:spPr>
        <a:solidFill>
          <a:schemeClr val="bg2">
            <a:alpha val="90000"/>
          </a:schemeClr>
        </a:solidFill>
        <a:ln>
          <a:solidFill>
            <a:schemeClr val="tx1"/>
          </a:solidFill>
        </a:ln>
      </dgm:spPr>
      <dgm:t>
        <a:bodyPr anchor="ctr"/>
        <a:lstStyle/>
        <a:p>
          <a:pPr algn="ctr">
            <a:buFont typeface="Arial" panose="020B0604020202020204" pitchFamily="34" charset="0"/>
            <a:buNone/>
          </a:pPr>
          <a:r>
            <a:rPr lang="it-IT" sz="1200" dirty="0"/>
            <a:t>Presentazione del “caso pilota“ del Comune di Bari e </a:t>
          </a:r>
          <a:r>
            <a:rPr lang="it-IT" sz="1200" dirty="0" smtClean="0"/>
            <a:t>discussione</a:t>
          </a:r>
          <a:endParaRPr lang="it-IT" sz="1200" dirty="0"/>
        </a:p>
      </dgm:t>
    </dgm:pt>
    <dgm:pt modelId="{4139253C-EE61-F54F-AEB9-4502EB3BC67A}" type="parTrans" cxnId="{5980A487-4F37-AA4C-884E-684605D06D97}">
      <dgm:prSet/>
      <dgm:spPr/>
      <dgm:t>
        <a:bodyPr/>
        <a:lstStyle/>
        <a:p>
          <a:endParaRPr lang="it-IT"/>
        </a:p>
      </dgm:t>
    </dgm:pt>
    <dgm:pt modelId="{426A0C1F-5B90-BE4C-9BC5-1DB7B81CD8EC}" type="sibTrans" cxnId="{5980A487-4F37-AA4C-884E-684605D06D97}">
      <dgm:prSet/>
      <dgm:spPr/>
      <dgm:t>
        <a:bodyPr/>
        <a:lstStyle/>
        <a:p>
          <a:endParaRPr lang="it-IT"/>
        </a:p>
      </dgm:t>
    </dgm:pt>
    <dgm:pt modelId="{71E6AD80-1B97-4E49-B35E-E5909143254C}">
      <dgm:prSet phldrT="[Testo]"/>
      <dgm:spPr>
        <a:solidFill>
          <a:srgbClr val="26AFF2"/>
        </a:solidFill>
        <a:ln>
          <a:solidFill>
            <a:srgbClr val="0070C0"/>
          </a:solidFill>
        </a:ln>
      </dgm:spPr>
      <dgm:t>
        <a:bodyPr/>
        <a:lstStyle/>
        <a:p>
          <a:r>
            <a:rPr lang="it-IT" dirty="0"/>
            <a:t>OTTOBRE 2020</a:t>
          </a:r>
        </a:p>
      </dgm:t>
    </dgm:pt>
    <dgm:pt modelId="{BF05B2E1-7871-BC43-BCA0-AE6F0CACF325}" type="parTrans" cxnId="{6254F48A-7E76-9346-9794-20FE1F2CE6F5}">
      <dgm:prSet/>
      <dgm:spPr/>
      <dgm:t>
        <a:bodyPr/>
        <a:lstStyle/>
        <a:p>
          <a:endParaRPr lang="it-IT"/>
        </a:p>
      </dgm:t>
    </dgm:pt>
    <dgm:pt modelId="{FD3087CF-3EDE-BD4C-A075-E61288FF6056}" type="sibTrans" cxnId="{6254F48A-7E76-9346-9794-20FE1F2CE6F5}">
      <dgm:prSet/>
      <dgm:spPr>
        <a:solidFill>
          <a:schemeClr val="accent3"/>
        </a:solidFill>
      </dgm:spPr>
      <dgm:t>
        <a:bodyPr/>
        <a:lstStyle/>
        <a:p>
          <a:endParaRPr lang="it-IT"/>
        </a:p>
      </dgm:t>
    </dgm:pt>
    <dgm:pt modelId="{7CA7A82D-D0F0-154E-B281-CE090547E823}">
      <dgm:prSet phldrT="[Testo]" custT="1"/>
      <dgm:spPr>
        <a:solidFill>
          <a:schemeClr val="bg2">
            <a:alpha val="90000"/>
          </a:schemeClr>
        </a:solidFill>
        <a:ln>
          <a:solidFill>
            <a:schemeClr val="tx1"/>
          </a:solidFill>
        </a:ln>
      </dgm:spPr>
      <dgm:t>
        <a:bodyPr anchor="ctr"/>
        <a:lstStyle/>
        <a:p>
          <a:pPr algn="ctr">
            <a:buNone/>
          </a:pPr>
          <a:r>
            <a:rPr lang="it-IT" sz="1200" dirty="0"/>
            <a:t>Incontro in videoconferenza, organizzato dalla Città Metropolitana di Bari, per presentare ai Comuni dell’area metropolitana il progetto </a:t>
          </a:r>
          <a:r>
            <a:rPr lang="it-IT" sz="1200" dirty="0" err="1"/>
            <a:t>PayflowPA</a:t>
          </a:r>
          <a:r>
            <a:rPr lang="it-IT" sz="1200" dirty="0"/>
            <a:t> e le sue potenzialità.</a:t>
          </a:r>
        </a:p>
      </dgm:t>
    </dgm:pt>
    <dgm:pt modelId="{9AAFE370-861F-424B-B3E0-C25CBC54A278}" type="parTrans" cxnId="{33CB3134-632F-1343-BB92-34F86872ED24}">
      <dgm:prSet/>
      <dgm:spPr/>
      <dgm:t>
        <a:bodyPr/>
        <a:lstStyle/>
        <a:p>
          <a:endParaRPr lang="it-IT"/>
        </a:p>
      </dgm:t>
    </dgm:pt>
    <dgm:pt modelId="{F0723EFD-8E8A-2241-A7AB-72CBA0A50E21}" type="sibTrans" cxnId="{33CB3134-632F-1343-BB92-34F86872ED24}">
      <dgm:prSet/>
      <dgm:spPr/>
      <dgm:t>
        <a:bodyPr/>
        <a:lstStyle/>
        <a:p>
          <a:endParaRPr lang="it-IT"/>
        </a:p>
      </dgm:t>
    </dgm:pt>
    <dgm:pt modelId="{4D5A52F3-24F8-BB44-9F36-66927A69428C}">
      <dgm:prSet custT="1"/>
      <dgm:spPr>
        <a:solidFill>
          <a:schemeClr val="bg2">
            <a:alpha val="90000"/>
          </a:schemeClr>
        </a:solidFill>
        <a:ln>
          <a:solidFill>
            <a:schemeClr val="tx1"/>
          </a:solidFill>
        </a:ln>
      </dgm:spPr>
      <dgm:t>
        <a:bodyPr anchor="ctr"/>
        <a:lstStyle/>
        <a:p>
          <a:pPr algn="ctr">
            <a:buFont typeface="Arial" panose="020B0604020202020204" pitchFamily="34" charset="0"/>
            <a:buNone/>
          </a:pPr>
          <a:r>
            <a:rPr lang="it-IT" sz="1200" b="0" i="0" dirty="0"/>
            <a:t>Disponibile online la prima versione del kit di riuso del progetto </a:t>
          </a:r>
          <a:r>
            <a:rPr lang="it-IT" sz="1200" b="0" i="0" dirty="0" err="1" smtClean="0"/>
            <a:t>PayFlowPA</a:t>
          </a:r>
          <a:r>
            <a:rPr lang="it-IT" sz="1200" b="0" i="0" dirty="0" smtClean="0"/>
            <a:t> al link </a:t>
          </a:r>
          <a:r>
            <a:rPr lang="it-IT" sz="1200" dirty="0" smtClean="0"/>
            <a:t> </a:t>
          </a:r>
          <a:r>
            <a:rPr lang="it-IT" sz="1200" dirty="0" smtClean="0">
              <a:hlinkClick xmlns:r="http://schemas.openxmlformats.org/officeDocument/2006/relationships" r:id="rId1"/>
            </a:rPr>
            <a:t>https://developers.italia.it/it/software/c_a662-comunedibari-payflowpa.html</a:t>
          </a:r>
          <a:endParaRPr lang="it-IT" sz="1200" b="0" dirty="0"/>
        </a:p>
      </dgm:t>
    </dgm:pt>
    <dgm:pt modelId="{E85BC57C-1FDA-D245-9272-63C2F7D81148}" type="parTrans" cxnId="{BF7F4BF8-C281-7441-A73F-3AFF9164DAF2}">
      <dgm:prSet/>
      <dgm:spPr/>
      <dgm:t>
        <a:bodyPr/>
        <a:lstStyle/>
        <a:p>
          <a:endParaRPr lang="it-IT"/>
        </a:p>
      </dgm:t>
    </dgm:pt>
    <dgm:pt modelId="{D6D4A101-8AF2-6049-BE30-94ECF01A0524}" type="sibTrans" cxnId="{BF7F4BF8-C281-7441-A73F-3AFF9164DAF2}">
      <dgm:prSet/>
      <dgm:spPr/>
      <dgm:t>
        <a:bodyPr/>
        <a:lstStyle/>
        <a:p>
          <a:endParaRPr lang="it-IT"/>
        </a:p>
      </dgm:t>
    </dgm:pt>
    <dgm:pt modelId="{146E0B65-8A02-904B-B397-7DEB6162129B}">
      <dgm:prSet/>
      <dgm:spPr>
        <a:solidFill>
          <a:srgbClr val="26AFF2"/>
        </a:solidFill>
        <a:ln>
          <a:solidFill>
            <a:srgbClr val="0070C0"/>
          </a:solidFill>
        </a:ln>
      </dgm:spPr>
      <dgm:t>
        <a:bodyPr/>
        <a:lstStyle/>
        <a:p>
          <a:r>
            <a:rPr lang="it-IT" dirty="0" smtClean="0"/>
            <a:t>OTTOBRE 2020</a:t>
          </a:r>
          <a:endParaRPr lang="it-IT" dirty="0"/>
        </a:p>
      </dgm:t>
    </dgm:pt>
    <dgm:pt modelId="{90B68EE7-1638-C949-A07B-29D751D50E78}" type="parTrans" cxnId="{ECE765EC-37F3-E54D-8454-A8DEFA792810}">
      <dgm:prSet/>
      <dgm:spPr/>
      <dgm:t>
        <a:bodyPr/>
        <a:lstStyle/>
        <a:p>
          <a:endParaRPr lang="it-IT"/>
        </a:p>
      </dgm:t>
    </dgm:pt>
    <dgm:pt modelId="{E6FB959D-8A04-4543-80F8-528783C004EB}" type="sibTrans" cxnId="{ECE765EC-37F3-E54D-8454-A8DEFA792810}">
      <dgm:prSet/>
      <dgm:spPr/>
      <dgm:t>
        <a:bodyPr/>
        <a:lstStyle/>
        <a:p>
          <a:endParaRPr lang="it-IT"/>
        </a:p>
      </dgm:t>
    </dgm:pt>
    <dgm:pt modelId="{D75194AE-4D3A-6A4D-9D31-6AE20A5B0B3C}">
      <dgm:prSet custT="1"/>
      <dgm:spPr>
        <a:solidFill>
          <a:schemeClr val="bg2">
            <a:alpha val="90000"/>
          </a:schemeClr>
        </a:solidFill>
        <a:ln>
          <a:solidFill>
            <a:schemeClr val="tx1"/>
          </a:solidFill>
        </a:ln>
      </dgm:spPr>
      <dgm:t>
        <a:bodyPr anchor="ctr"/>
        <a:lstStyle/>
        <a:p>
          <a:pPr algn="ctr">
            <a:buNone/>
          </a:pPr>
          <a:r>
            <a:rPr lang="it-IT" sz="1200" dirty="0"/>
            <a:t>Termine delle attività del progetto </a:t>
          </a:r>
          <a:r>
            <a:rPr lang="it-IT" sz="1200" dirty="0" err="1"/>
            <a:t>PayFlowPA</a:t>
          </a:r>
          <a:endParaRPr lang="it-IT" sz="1400" dirty="0"/>
        </a:p>
      </dgm:t>
    </dgm:pt>
    <dgm:pt modelId="{659D915D-0150-F243-BDC2-8A7A212A8420}" type="parTrans" cxnId="{89C1B916-0043-2C4F-9072-8457CDB4BB9C}">
      <dgm:prSet/>
      <dgm:spPr/>
      <dgm:t>
        <a:bodyPr/>
        <a:lstStyle/>
        <a:p>
          <a:endParaRPr lang="it-IT"/>
        </a:p>
      </dgm:t>
    </dgm:pt>
    <dgm:pt modelId="{81679F33-1FC0-224E-B614-CEE7DEB12880}" type="sibTrans" cxnId="{89C1B916-0043-2C4F-9072-8457CDB4BB9C}">
      <dgm:prSet/>
      <dgm:spPr/>
      <dgm:t>
        <a:bodyPr/>
        <a:lstStyle/>
        <a:p>
          <a:endParaRPr lang="it-IT"/>
        </a:p>
      </dgm:t>
    </dgm:pt>
    <dgm:pt modelId="{927B5BB9-7F78-754C-9662-43517660400F}">
      <dgm:prSet custT="1"/>
      <dgm:spPr>
        <a:solidFill>
          <a:schemeClr val="bg2">
            <a:alpha val="90000"/>
          </a:schemeClr>
        </a:solidFill>
        <a:ln>
          <a:solidFill>
            <a:schemeClr val="tx1"/>
          </a:solidFill>
        </a:ln>
      </dgm:spPr>
      <dgm:t>
        <a:bodyPr anchor="ctr"/>
        <a:lstStyle/>
        <a:p>
          <a:pPr algn="l"/>
          <a:r>
            <a:rPr lang="it-IT" sz="1000" dirty="0"/>
            <a:t>Il Progetto </a:t>
          </a:r>
          <a:r>
            <a:rPr lang="it-IT" sz="1000" dirty="0" err="1"/>
            <a:t>PayFlowPA</a:t>
          </a:r>
          <a:r>
            <a:rPr lang="it-IT" sz="1000" dirty="0"/>
            <a:t> - presentazione degli obiettivi di progetto con riferimento al sistema </a:t>
          </a:r>
          <a:r>
            <a:rPr lang="it-IT" sz="1000" dirty="0" err="1"/>
            <a:t>pagoPA</a:t>
          </a:r>
          <a:endParaRPr lang="it-IT" sz="1000" dirty="0"/>
        </a:p>
      </dgm:t>
    </dgm:pt>
    <dgm:pt modelId="{5AD32805-0E64-094C-9125-8194820B603F}" type="sibTrans" cxnId="{E6AB3A9D-E41E-9749-827A-F399AD313661}">
      <dgm:prSet/>
      <dgm:spPr/>
      <dgm:t>
        <a:bodyPr/>
        <a:lstStyle/>
        <a:p>
          <a:endParaRPr lang="it-IT"/>
        </a:p>
      </dgm:t>
    </dgm:pt>
    <dgm:pt modelId="{9DE577C2-44AA-B54A-BB97-EAF80FFD6704}" type="parTrans" cxnId="{E6AB3A9D-E41E-9749-827A-F399AD313661}">
      <dgm:prSet/>
      <dgm:spPr/>
      <dgm:t>
        <a:bodyPr/>
        <a:lstStyle/>
        <a:p>
          <a:endParaRPr lang="it-IT"/>
        </a:p>
      </dgm:t>
    </dgm:pt>
    <dgm:pt modelId="{5D695E82-EFD0-7D47-A4A3-B6DE7128987C}">
      <dgm:prSet custT="1"/>
      <dgm:spPr>
        <a:solidFill>
          <a:schemeClr val="bg2">
            <a:alpha val="90000"/>
          </a:schemeClr>
        </a:solidFill>
        <a:ln>
          <a:solidFill>
            <a:schemeClr val="tx1"/>
          </a:solidFill>
        </a:ln>
      </dgm:spPr>
      <dgm:t>
        <a:bodyPr anchor="ctr"/>
        <a:lstStyle/>
        <a:p>
          <a:pPr algn="l"/>
          <a:r>
            <a:rPr lang="it-IT" sz="1000" dirty="0"/>
            <a:t>Il Nodo regionale dei pagamenti - il processo di adesione, il ciclo di vista dei pagamenti elettronici ed i servizi offerti dal nodo</a:t>
          </a:r>
        </a:p>
      </dgm:t>
    </dgm:pt>
    <dgm:pt modelId="{9F3497C5-2C6D-4942-8A0E-B6A0BFE9BA4A}" type="sibTrans" cxnId="{BD90D979-603E-E547-9E42-50278CC676FF}">
      <dgm:prSet/>
      <dgm:spPr/>
      <dgm:t>
        <a:bodyPr/>
        <a:lstStyle/>
        <a:p>
          <a:endParaRPr lang="it-IT"/>
        </a:p>
      </dgm:t>
    </dgm:pt>
    <dgm:pt modelId="{7C7343A3-F032-3C48-9E1F-7A352512C315}" type="parTrans" cxnId="{BD90D979-603E-E547-9E42-50278CC676FF}">
      <dgm:prSet/>
      <dgm:spPr/>
      <dgm:t>
        <a:bodyPr/>
        <a:lstStyle/>
        <a:p>
          <a:endParaRPr lang="it-IT"/>
        </a:p>
      </dgm:t>
    </dgm:pt>
    <dgm:pt modelId="{13D13A27-EF03-0942-907E-4D0C456F092A}">
      <dgm:prSet custT="1"/>
      <dgm:spPr>
        <a:solidFill>
          <a:schemeClr val="bg2">
            <a:alpha val="90000"/>
          </a:schemeClr>
        </a:solidFill>
        <a:ln>
          <a:solidFill>
            <a:schemeClr val="tx1"/>
          </a:solidFill>
        </a:ln>
      </dgm:spPr>
      <dgm:t>
        <a:bodyPr anchor="ctr"/>
        <a:lstStyle/>
        <a:p>
          <a:pPr algn="l"/>
          <a:r>
            <a:rPr lang="it-IT" sz="1000" dirty="0"/>
            <a:t>Gli strumenti a disposizione - la gestione delle posizioni debitorie e la riconciliazione degli incassi con il nodo regionale</a:t>
          </a:r>
        </a:p>
      </dgm:t>
    </dgm:pt>
    <dgm:pt modelId="{37C28637-D3F9-424A-8700-9A2A7E7AAEE4}" type="sibTrans" cxnId="{59940F2D-A0BD-1748-9C5E-33D1407BC0C8}">
      <dgm:prSet/>
      <dgm:spPr/>
      <dgm:t>
        <a:bodyPr/>
        <a:lstStyle/>
        <a:p>
          <a:endParaRPr lang="it-IT"/>
        </a:p>
      </dgm:t>
    </dgm:pt>
    <dgm:pt modelId="{304B1550-237C-A54C-AADB-DE3FF3E01AA0}" type="parTrans" cxnId="{59940F2D-A0BD-1748-9C5E-33D1407BC0C8}">
      <dgm:prSet/>
      <dgm:spPr/>
      <dgm:t>
        <a:bodyPr/>
        <a:lstStyle/>
        <a:p>
          <a:endParaRPr lang="it-IT"/>
        </a:p>
      </dgm:t>
    </dgm:pt>
    <dgm:pt modelId="{8894D2D4-CF01-3B4F-A8D2-2C16CEA828CA}">
      <dgm:prSet custT="1"/>
      <dgm:spPr>
        <a:solidFill>
          <a:schemeClr val="bg2">
            <a:alpha val="90000"/>
          </a:schemeClr>
        </a:solidFill>
        <a:ln>
          <a:solidFill>
            <a:schemeClr val="tx1"/>
          </a:solidFill>
        </a:ln>
      </dgm:spPr>
      <dgm:t>
        <a:bodyPr anchor="ctr"/>
        <a:lstStyle/>
        <a:p>
          <a:pPr algn="l"/>
          <a:r>
            <a:rPr lang="it-IT" sz="1000" dirty="0"/>
            <a:t>Sessione dimostrativa con esempi di pagamento reali</a:t>
          </a:r>
        </a:p>
      </dgm:t>
    </dgm:pt>
    <dgm:pt modelId="{C837FBCF-9337-E944-9C25-4E76CD3F3348}" type="sibTrans" cxnId="{B7590844-40EE-2D4B-9062-1347E878FD0E}">
      <dgm:prSet/>
      <dgm:spPr/>
      <dgm:t>
        <a:bodyPr/>
        <a:lstStyle/>
        <a:p>
          <a:endParaRPr lang="it-IT"/>
        </a:p>
      </dgm:t>
    </dgm:pt>
    <dgm:pt modelId="{2C2C8FF9-60C8-9E45-95E3-EE12ADEE201B}" type="parTrans" cxnId="{B7590844-40EE-2D4B-9062-1347E878FD0E}">
      <dgm:prSet/>
      <dgm:spPr/>
      <dgm:t>
        <a:bodyPr/>
        <a:lstStyle/>
        <a:p>
          <a:endParaRPr lang="it-IT"/>
        </a:p>
      </dgm:t>
    </dgm:pt>
    <dgm:pt modelId="{9237012C-AE6D-734A-9CEC-01A622968C16}">
      <dgm:prSet phldrT="[Testo]" custT="1"/>
      <dgm:spPr>
        <a:solidFill>
          <a:schemeClr val="bg2">
            <a:alpha val="90000"/>
          </a:schemeClr>
        </a:solidFill>
        <a:ln>
          <a:solidFill>
            <a:schemeClr val="tx1"/>
          </a:solidFill>
        </a:ln>
      </dgm:spPr>
      <dgm:t>
        <a:bodyPr anchor="ctr"/>
        <a:lstStyle/>
        <a:p>
          <a:pPr algn="ctr">
            <a:buFont typeface="Arial" panose="020B0604020202020204" pitchFamily="34" charset="0"/>
            <a:buNone/>
          </a:pPr>
          <a:r>
            <a:rPr lang="it-IT" sz="1200" dirty="0"/>
            <a:t>TEMI</a:t>
          </a:r>
        </a:p>
      </dgm:t>
    </dgm:pt>
    <dgm:pt modelId="{8D0D88FD-7C66-504D-8713-95C97D915578}" type="parTrans" cxnId="{40E115E8-28D3-864F-9FDA-4F4BA760215C}">
      <dgm:prSet/>
      <dgm:spPr/>
      <dgm:t>
        <a:bodyPr/>
        <a:lstStyle/>
        <a:p>
          <a:endParaRPr lang="it-IT"/>
        </a:p>
      </dgm:t>
    </dgm:pt>
    <dgm:pt modelId="{81AE7ABD-2A9D-9F4F-8F41-BAFF151ABC4F}" type="sibTrans" cxnId="{40E115E8-28D3-864F-9FDA-4F4BA760215C}">
      <dgm:prSet/>
      <dgm:spPr/>
      <dgm:t>
        <a:bodyPr/>
        <a:lstStyle/>
        <a:p>
          <a:endParaRPr lang="it-IT"/>
        </a:p>
      </dgm:t>
    </dgm:pt>
    <dgm:pt modelId="{08666D6C-F6D8-7444-BC2A-624DCDD0C652}">
      <dgm:prSet phldrT="[Testo]" custT="1"/>
      <dgm:spPr>
        <a:solidFill>
          <a:schemeClr val="bg2">
            <a:alpha val="90000"/>
          </a:schemeClr>
        </a:solidFill>
        <a:ln>
          <a:solidFill>
            <a:schemeClr val="tx1"/>
          </a:solidFill>
        </a:ln>
      </dgm:spPr>
      <dgm:t>
        <a:bodyPr anchor="ctr"/>
        <a:lstStyle/>
        <a:p>
          <a:pPr algn="ctr">
            <a:buFont typeface="Arial" panose="020B0604020202020204" pitchFamily="34" charset="0"/>
            <a:buNone/>
          </a:pPr>
          <a:endParaRPr lang="it-IT" sz="1200" dirty="0"/>
        </a:p>
      </dgm:t>
    </dgm:pt>
    <dgm:pt modelId="{1036B33D-B9E5-5D4C-987E-EDB63F2DD5C6}" type="parTrans" cxnId="{A1FD92F1-95B1-CE49-B483-C498B1FD7425}">
      <dgm:prSet/>
      <dgm:spPr/>
      <dgm:t>
        <a:bodyPr/>
        <a:lstStyle/>
        <a:p>
          <a:endParaRPr lang="it-IT"/>
        </a:p>
      </dgm:t>
    </dgm:pt>
    <dgm:pt modelId="{657D05B8-618E-0742-AB1B-6B6445925C32}" type="sibTrans" cxnId="{A1FD92F1-95B1-CE49-B483-C498B1FD7425}">
      <dgm:prSet/>
      <dgm:spPr/>
      <dgm:t>
        <a:bodyPr/>
        <a:lstStyle/>
        <a:p>
          <a:endParaRPr lang="it-IT"/>
        </a:p>
      </dgm:t>
    </dgm:pt>
    <dgm:pt modelId="{C5B7C752-9C1B-E543-B9BA-E30A7E7A3AFB}">
      <dgm:prSet/>
      <dgm:spPr/>
      <dgm:t>
        <a:bodyPr anchor="ctr"/>
        <a:lstStyle/>
        <a:p>
          <a:endParaRPr lang="it-IT" dirty="0"/>
        </a:p>
      </dgm:t>
    </dgm:pt>
    <dgm:pt modelId="{AC1AC433-5183-B347-B99D-62DBE92F637B}" type="parTrans" cxnId="{25C5E2E2-1D0F-1440-B12C-7A9852E17E0B}">
      <dgm:prSet/>
      <dgm:spPr/>
      <dgm:t>
        <a:bodyPr/>
        <a:lstStyle/>
        <a:p>
          <a:endParaRPr lang="it-IT"/>
        </a:p>
      </dgm:t>
    </dgm:pt>
    <dgm:pt modelId="{DB9FEF25-F5C3-5246-883B-7FAF4A81D81F}" type="sibTrans" cxnId="{25C5E2E2-1D0F-1440-B12C-7A9852E17E0B}">
      <dgm:prSet/>
      <dgm:spPr/>
      <dgm:t>
        <a:bodyPr/>
        <a:lstStyle/>
        <a:p>
          <a:endParaRPr lang="it-IT"/>
        </a:p>
      </dgm:t>
    </dgm:pt>
    <dgm:pt modelId="{15F159C2-042E-A447-8AAB-04177ECA39AF}">
      <dgm:prSet phldrT="[Testo]" custT="1"/>
      <dgm:spPr>
        <a:solidFill>
          <a:schemeClr val="bg2">
            <a:alpha val="90000"/>
          </a:schemeClr>
        </a:solidFill>
        <a:ln>
          <a:solidFill>
            <a:schemeClr val="tx1"/>
          </a:solidFill>
        </a:ln>
      </dgm:spPr>
      <dgm:t>
        <a:bodyPr anchor="ctr"/>
        <a:lstStyle/>
        <a:p>
          <a:pPr algn="ctr">
            <a:buNone/>
          </a:pPr>
          <a:endParaRPr lang="it-IT" sz="1200" dirty="0"/>
        </a:p>
      </dgm:t>
    </dgm:pt>
    <dgm:pt modelId="{27C7E7DA-03FB-5948-896F-2732D37C723E}" type="parTrans" cxnId="{0AD20A2E-E284-BF47-9A3E-BA1AF9343FE2}">
      <dgm:prSet/>
      <dgm:spPr/>
      <dgm:t>
        <a:bodyPr/>
        <a:lstStyle/>
        <a:p>
          <a:endParaRPr lang="it-IT"/>
        </a:p>
      </dgm:t>
    </dgm:pt>
    <dgm:pt modelId="{B6F70F21-465C-F44A-A522-D7592D81D452}" type="sibTrans" cxnId="{0AD20A2E-E284-BF47-9A3E-BA1AF9343FE2}">
      <dgm:prSet/>
      <dgm:spPr/>
      <dgm:t>
        <a:bodyPr/>
        <a:lstStyle/>
        <a:p>
          <a:endParaRPr lang="it-IT"/>
        </a:p>
      </dgm:t>
    </dgm:pt>
    <dgm:pt modelId="{3B01645F-CCC0-D749-8999-66F258553116}" type="pres">
      <dgm:prSet presAssocID="{19E97D1E-73A7-4546-AB7A-97011A23B817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BB7D3E18-A31C-2A4D-94EF-929E785B3247}" type="pres">
      <dgm:prSet presAssocID="{3F91B60E-0BE6-F943-8AFE-F1932426AFD4}" presName="composite" presStyleCnt="0"/>
      <dgm:spPr/>
    </dgm:pt>
    <dgm:pt modelId="{2B7CC9DE-F3FA-FB44-9CA8-3B76C150742E}" type="pres">
      <dgm:prSet presAssocID="{3F91B60E-0BE6-F943-8AFE-F1932426AFD4}" presName="parTx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2BCC994-A97F-4540-8DAD-B079ED1B89AB}" type="pres">
      <dgm:prSet presAssocID="{3F91B60E-0BE6-F943-8AFE-F1932426AFD4}" presName="parSh" presStyleLbl="node1" presStyleIdx="0" presStyleCnt="4"/>
      <dgm:spPr/>
      <dgm:t>
        <a:bodyPr/>
        <a:lstStyle/>
        <a:p>
          <a:endParaRPr lang="it-IT"/>
        </a:p>
      </dgm:t>
    </dgm:pt>
    <dgm:pt modelId="{43CA6A29-F003-F14F-8F0C-DB28EADFD265}" type="pres">
      <dgm:prSet presAssocID="{3F91B60E-0BE6-F943-8AFE-F1932426AFD4}" presName="desTx" presStyleLbl="fgAcc1" presStyleIdx="0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281FE757-290A-7349-9AD8-7AAAD7D70234}" type="pres">
      <dgm:prSet presAssocID="{B3B3447F-DC61-774A-99FA-DE04B16AA0D7}" presName="sibTrans" presStyleLbl="sibTrans2D1" presStyleIdx="0" presStyleCnt="3"/>
      <dgm:spPr/>
      <dgm:t>
        <a:bodyPr/>
        <a:lstStyle/>
        <a:p>
          <a:endParaRPr lang="it-IT"/>
        </a:p>
      </dgm:t>
    </dgm:pt>
    <dgm:pt modelId="{5B949DEF-5A7F-6A4B-8224-B298DD9A5611}" type="pres">
      <dgm:prSet presAssocID="{B3B3447F-DC61-774A-99FA-DE04B16AA0D7}" presName="connTx" presStyleLbl="sibTrans2D1" presStyleIdx="0" presStyleCnt="3"/>
      <dgm:spPr/>
      <dgm:t>
        <a:bodyPr/>
        <a:lstStyle/>
        <a:p>
          <a:endParaRPr lang="it-IT"/>
        </a:p>
      </dgm:t>
    </dgm:pt>
    <dgm:pt modelId="{B4D10302-DD49-CB44-B700-6D53D4D8F1EC}" type="pres">
      <dgm:prSet presAssocID="{4D8D5AC4-B13F-1543-AAEC-3BF02A27D8A8}" presName="composite" presStyleCnt="0"/>
      <dgm:spPr/>
    </dgm:pt>
    <dgm:pt modelId="{010E4BE4-4E51-EA4A-BCE7-CF24B787B280}" type="pres">
      <dgm:prSet presAssocID="{4D8D5AC4-B13F-1543-AAEC-3BF02A27D8A8}" presName="parTx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B417410-A0BB-7B43-A608-3085A3D03D0C}" type="pres">
      <dgm:prSet presAssocID="{4D8D5AC4-B13F-1543-AAEC-3BF02A27D8A8}" presName="parSh" presStyleLbl="node1" presStyleIdx="1" presStyleCnt="4"/>
      <dgm:spPr/>
      <dgm:t>
        <a:bodyPr/>
        <a:lstStyle/>
        <a:p>
          <a:endParaRPr lang="it-IT"/>
        </a:p>
      </dgm:t>
    </dgm:pt>
    <dgm:pt modelId="{C4851AEC-6218-3844-B9C1-AB11FA01677E}" type="pres">
      <dgm:prSet presAssocID="{4D8D5AC4-B13F-1543-AAEC-3BF02A27D8A8}" presName="desTx" presStyleLbl="fgAcc1" presStyleIdx="1" presStyleCnt="4" custScaleX="118901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5202BD5-E462-514E-8B2D-66794536BFCE}" type="pres">
      <dgm:prSet presAssocID="{9354730C-5112-5547-8A4D-68FAB095E4F2}" presName="sibTrans" presStyleLbl="sibTrans2D1" presStyleIdx="1" presStyleCnt="3"/>
      <dgm:spPr/>
      <dgm:t>
        <a:bodyPr/>
        <a:lstStyle/>
        <a:p>
          <a:endParaRPr lang="it-IT"/>
        </a:p>
      </dgm:t>
    </dgm:pt>
    <dgm:pt modelId="{17627066-15E8-114E-9589-567C484681C7}" type="pres">
      <dgm:prSet presAssocID="{9354730C-5112-5547-8A4D-68FAB095E4F2}" presName="connTx" presStyleLbl="sibTrans2D1" presStyleIdx="1" presStyleCnt="3"/>
      <dgm:spPr/>
      <dgm:t>
        <a:bodyPr/>
        <a:lstStyle/>
        <a:p>
          <a:endParaRPr lang="it-IT"/>
        </a:p>
      </dgm:t>
    </dgm:pt>
    <dgm:pt modelId="{0877D515-A328-EC41-AE11-0D3C5FA3AC12}" type="pres">
      <dgm:prSet presAssocID="{71E6AD80-1B97-4E49-B35E-E5909143254C}" presName="composite" presStyleCnt="0"/>
      <dgm:spPr/>
    </dgm:pt>
    <dgm:pt modelId="{7F395888-0469-D947-AA83-407FCFC7CC07}" type="pres">
      <dgm:prSet presAssocID="{71E6AD80-1B97-4E49-B35E-E5909143254C}" presName="parTx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5469CDA-09A1-8E47-9300-62720AA97A05}" type="pres">
      <dgm:prSet presAssocID="{71E6AD80-1B97-4E49-B35E-E5909143254C}" presName="parSh" presStyleLbl="node1" presStyleIdx="2" presStyleCnt="4"/>
      <dgm:spPr/>
      <dgm:t>
        <a:bodyPr/>
        <a:lstStyle/>
        <a:p>
          <a:endParaRPr lang="it-IT"/>
        </a:p>
      </dgm:t>
    </dgm:pt>
    <dgm:pt modelId="{CC31FD35-5678-F541-9390-56A9760CA52D}" type="pres">
      <dgm:prSet presAssocID="{71E6AD80-1B97-4E49-B35E-E5909143254C}" presName="desTx" presStyleLbl="fgAcc1" presStyleIdx="2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DF3A10E-B75D-B54A-AE18-BBC95F11AAD7}" type="pres">
      <dgm:prSet presAssocID="{FD3087CF-3EDE-BD4C-A075-E61288FF6056}" presName="sibTrans" presStyleLbl="sibTrans2D1" presStyleIdx="2" presStyleCnt="3"/>
      <dgm:spPr/>
      <dgm:t>
        <a:bodyPr/>
        <a:lstStyle/>
        <a:p>
          <a:endParaRPr lang="it-IT"/>
        </a:p>
      </dgm:t>
    </dgm:pt>
    <dgm:pt modelId="{A4B8E399-5585-DA4B-ABDA-CA85AE1CEBE5}" type="pres">
      <dgm:prSet presAssocID="{FD3087CF-3EDE-BD4C-A075-E61288FF6056}" presName="connTx" presStyleLbl="sibTrans2D1" presStyleIdx="2" presStyleCnt="3"/>
      <dgm:spPr/>
      <dgm:t>
        <a:bodyPr/>
        <a:lstStyle/>
        <a:p>
          <a:endParaRPr lang="it-IT"/>
        </a:p>
      </dgm:t>
    </dgm:pt>
    <dgm:pt modelId="{312D6488-2113-B941-BCD7-239F7830EEC1}" type="pres">
      <dgm:prSet presAssocID="{146E0B65-8A02-904B-B397-7DEB6162129B}" presName="composite" presStyleCnt="0"/>
      <dgm:spPr/>
    </dgm:pt>
    <dgm:pt modelId="{2015AE5F-FF6F-7B46-BFCE-8DAEEC29A969}" type="pres">
      <dgm:prSet presAssocID="{146E0B65-8A02-904B-B397-7DEB6162129B}" presName="parTx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69293F4-BA2A-E942-B601-5AC7DFFB96FA}" type="pres">
      <dgm:prSet presAssocID="{146E0B65-8A02-904B-B397-7DEB6162129B}" presName="parSh" presStyleLbl="node1" presStyleIdx="3" presStyleCnt="4"/>
      <dgm:spPr/>
      <dgm:t>
        <a:bodyPr/>
        <a:lstStyle/>
        <a:p>
          <a:endParaRPr lang="it-IT"/>
        </a:p>
      </dgm:t>
    </dgm:pt>
    <dgm:pt modelId="{C005739D-FA5A-2240-96EC-070692048B32}" type="pres">
      <dgm:prSet presAssocID="{146E0B65-8A02-904B-B397-7DEB6162129B}" presName="desTx" presStyleLbl="fgAcc1" presStyleIdx="3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273927EB-93D2-8243-AA0D-C454D943EAA5}" type="presOf" srcId="{0B65EFDD-F14B-AD42-B4A7-39D1F22B6E86}" destId="{C4851AEC-6218-3844-B9C1-AB11FA01677E}" srcOrd="0" destOrd="0" presId="urn:microsoft.com/office/officeart/2005/8/layout/process3"/>
    <dgm:cxn modelId="{0AD20A2E-E284-BF47-9A3E-BA1AF9343FE2}" srcId="{71E6AD80-1B97-4E49-B35E-E5909143254C}" destId="{15F159C2-042E-A447-8AAB-04177ECA39AF}" srcOrd="1" destOrd="0" parTransId="{27C7E7DA-03FB-5948-896F-2732D37C723E}" sibTransId="{B6F70F21-465C-F44A-A522-D7592D81D452}"/>
    <dgm:cxn modelId="{FEA21D61-5271-C84D-9061-3D5955C950A2}" type="presOf" srcId="{8894D2D4-CF01-3B4F-A8D2-2C16CEA828CA}" destId="{C4851AEC-6218-3844-B9C1-AB11FA01677E}" srcOrd="0" destOrd="6" presId="urn:microsoft.com/office/officeart/2005/8/layout/process3"/>
    <dgm:cxn modelId="{1AD7F754-11FA-7E4A-AAAE-96317B3149C6}" type="presOf" srcId="{71E6AD80-1B97-4E49-B35E-E5909143254C}" destId="{7F395888-0469-D947-AA83-407FCFC7CC07}" srcOrd="0" destOrd="0" presId="urn:microsoft.com/office/officeart/2005/8/layout/process3"/>
    <dgm:cxn modelId="{BCD5FAD8-D62B-FA4B-B955-5279D8485CB7}" type="presOf" srcId="{7CA7A82D-D0F0-154E-B281-CE090547E823}" destId="{CC31FD35-5678-F541-9390-56A9760CA52D}" srcOrd="0" destOrd="0" presId="urn:microsoft.com/office/officeart/2005/8/layout/process3"/>
    <dgm:cxn modelId="{ECE765EC-37F3-E54D-8454-A8DEFA792810}" srcId="{19E97D1E-73A7-4546-AB7A-97011A23B817}" destId="{146E0B65-8A02-904B-B397-7DEB6162129B}" srcOrd="3" destOrd="0" parTransId="{90B68EE7-1638-C949-A07B-29D751D50E78}" sibTransId="{E6FB959D-8A04-4543-80F8-528783C004EB}"/>
    <dgm:cxn modelId="{A2016AE7-7991-0242-8E6D-3BF48CCD69E2}" type="presOf" srcId="{C5B7C752-9C1B-E543-B9BA-E30A7E7A3AFB}" destId="{43CA6A29-F003-F14F-8F0C-DB28EADFD265}" srcOrd="0" destOrd="1" presId="urn:microsoft.com/office/officeart/2005/8/layout/process3"/>
    <dgm:cxn modelId="{33CB3134-632F-1343-BB92-34F86872ED24}" srcId="{71E6AD80-1B97-4E49-B35E-E5909143254C}" destId="{7CA7A82D-D0F0-154E-B281-CE090547E823}" srcOrd="0" destOrd="0" parTransId="{9AAFE370-861F-424B-B3E0-C25CBC54A278}" sibTransId="{F0723EFD-8E8A-2241-A7AB-72CBA0A50E21}"/>
    <dgm:cxn modelId="{FBD56E77-C056-1946-9DC3-6FEDC428E116}" type="presOf" srcId="{15F159C2-042E-A447-8AAB-04177ECA39AF}" destId="{CC31FD35-5678-F541-9390-56A9760CA52D}" srcOrd="0" destOrd="1" presId="urn:microsoft.com/office/officeart/2005/8/layout/process3"/>
    <dgm:cxn modelId="{238D881A-E608-E24C-B306-2F998D3BA455}" type="presOf" srcId="{D75194AE-4D3A-6A4D-9D31-6AE20A5B0B3C}" destId="{C005739D-FA5A-2240-96EC-070692048B32}" srcOrd="0" destOrd="0" presId="urn:microsoft.com/office/officeart/2005/8/layout/process3"/>
    <dgm:cxn modelId="{6D970254-61C9-994A-A7F1-B6853EA5F4ED}" type="presOf" srcId="{19E97D1E-73A7-4546-AB7A-97011A23B817}" destId="{3B01645F-CCC0-D749-8999-66F258553116}" srcOrd="0" destOrd="0" presId="urn:microsoft.com/office/officeart/2005/8/layout/process3"/>
    <dgm:cxn modelId="{17528518-4AE2-F541-AFFF-1216D0D64F14}" srcId="{19E97D1E-73A7-4546-AB7A-97011A23B817}" destId="{3F91B60E-0BE6-F943-8AFE-F1932426AFD4}" srcOrd="0" destOrd="0" parTransId="{B7A28011-EA5F-D244-B5A5-15E66F5CDF24}" sibTransId="{B3B3447F-DC61-774A-99FA-DE04B16AA0D7}"/>
    <dgm:cxn modelId="{C17320C7-CD5F-D644-A2DD-29E8B828EC65}" type="presOf" srcId="{4D8D5AC4-B13F-1543-AAEC-3BF02A27D8A8}" destId="{010E4BE4-4E51-EA4A-BCE7-CF24B787B280}" srcOrd="0" destOrd="0" presId="urn:microsoft.com/office/officeart/2005/8/layout/process3"/>
    <dgm:cxn modelId="{B7590844-40EE-2D4B-9062-1347E878FD0E}" srcId="{9237012C-AE6D-734A-9CEC-01A622968C16}" destId="{8894D2D4-CF01-3B4F-A8D2-2C16CEA828CA}" srcOrd="3" destOrd="0" parTransId="{2C2C8FF9-60C8-9E45-95E3-EE12ADEE201B}" sibTransId="{C837FBCF-9337-E944-9C25-4E76CD3F3348}"/>
    <dgm:cxn modelId="{097F1241-7A1E-014F-AA42-9B9F2C4C1FF1}" type="presOf" srcId="{13D13A27-EF03-0942-907E-4D0C456F092A}" destId="{C4851AEC-6218-3844-B9C1-AB11FA01677E}" srcOrd="0" destOrd="5" presId="urn:microsoft.com/office/officeart/2005/8/layout/process3"/>
    <dgm:cxn modelId="{5EFEAB52-5D4E-FB40-BCBE-47A7C7941FAA}" type="presOf" srcId="{FD3087CF-3EDE-BD4C-A075-E61288FF6056}" destId="{A4B8E399-5585-DA4B-ABDA-CA85AE1CEBE5}" srcOrd="1" destOrd="0" presId="urn:microsoft.com/office/officeart/2005/8/layout/process3"/>
    <dgm:cxn modelId="{33635FC9-6C57-AD42-87D4-79738F022A56}" type="presOf" srcId="{5D695E82-EFD0-7D47-A4A3-B6DE7128987C}" destId="{C4851AEC-6218-3844-B9C1-AB11FA01677E}" srcOrd="0" destOrd="4" presId="urn:microsoft.com/office/officeart/2005/8/layout/process3"/>
    <dgm:cxn modelId="{DEF475C1-4908-904D-AF82-861BDA3E37B2}" type="presOf" srcId="{3F91B60E-0BE6-F943-8AFE-F1932426AFD4}" destId="{12BCC994-A97F-4540-8DAD-B079ED1B89AB}" srcOrd="1" destOrd="0" presId="urn:microsoft.com/office/officeart/2005/8/layout/process3"/>
    <dgm:cxn modelId="{981D10BA-4C63-5142-8500-CA1C51D6C626}" srcId="{19E97D1E-73A7-4546-AB7A-97011A23B817}" destId="{4D8D5AC4-B13F-1543-AAEC-3BF02A27D8A8}" srcOrd="1" destOrd="0" parTransId="{24276431-A00F-5546-B5D2-43C81B1EE2FC}" sibTransId="{9354730C-5112-5547-8A4D-68FAB095E4F2}"/>
    <dgm:cxn modelId="{6423C4D2-99E3-EE4B-B58B-36D6B24C8622}" type="presOf" srcId="{B3B3447F-DC61-774A-99FA-DE04B16AA0D7}" destId="{5B949DEF-5A7F-6A4B-8224-B298DD9A5611}" srcOrd="1" destOrd="0" presId="urn:microsoft.com/office/officeart/2005/8/layout/process3"/>
    <dgm:cxn modelId="{E6AB3A9D-E41E-9749-827A-F399AD313661}" srcId="{9237012C-AE6D-734A-9CEC-01A622968C16}" destId="{927B5BB9-7F78-754C-9662-43517660400F}" srcOrd="0" destOrd="0" parTransId="{9DE577C2-44AA-B54A-BB97-EAF80FFD6704}" sibTransId="{5AD32805-0E64-094C-9125-8194820B603F}"/>
    <dgm:cxn modelId="{57948409-EABA-DE4C-A696-EDACFD141D75}" type="presOf" srcId="{146E0B65-8A02-904B-B397-7DEB6162129B}" destId="{769293F4-BA2A-E942-B601-5AC7DFFB96FA}" srcOrd="1" destOrd="0" presId="urn:microsoft.com/office/officeart/2005/8/layout/process3"/>
    <dgm:cxn modelId="{2BD416D1-3C91-064A-A7EF-707F2B8F4B88}" type="presOf" srcId="{146E0B65-8A02-904B-B397-7DEB6162129B}" destId="{2015AE5F-FF6F-7B46-BFCE-8DAEEC29A969}" srcOrd="0" destOrd="0" presId="urn:microsoft.com/office/officeart/2005/8/layout/process3"/>
    <dgm:cxn modelId="{67220014-D1A1-6743-96A2-C3F1A3914BA1}" type="presOf" srcId="{9354730C-5112-5547-8A4D-68FAB095E4F2}" destId="{F5202BD5-E462-514E-8B2D-66794536BFCE}" srcOrd="0" destOrd="0" presId="urn:microsoft.com/office/officeart/2005/8/layout/process3"/>
    <dgm:cxn modelId="{59940F2D-A0BD-1748-9C5E-33D1407BC0C8}" srcId="{9237012C-AE6D-734A-9CEC-01A622968C16}" destId="{13D13A27-EF03-0942-907E-4D0C456F092A}" srcOrd="2" destOrd="0" parTransId="{304B1550-237C-A54C-AADB-DE3FF3E01AA0}" sibTransId="{37C28637-D3F9-424A-8700-9A2A7E7AAEE4}"/>
    <dgm:cxn modelId="{1D9AD840-6015-D140-83A4-14F8318CB8B7}" type="presOf" srcId="{B3B3447F-DC61-774A-99FA-DE04B16AA0D7}" destId="{281FE757-290A-7349-9AD8-7AAAD7D70234}" srcOrd="0" destOrd="0" presId="urn:microsoft.com/office/officeart/2005/8/layout/process3"/>
    <dgm:cxn modelId="{5980A487-4F37-AA4C-884E-684605D06D97}" srcId="{4D8D5AC4-B13F-1543-AAEC-3BF02A27D8A8}" destId="{0B65EFDD-F14B-AD42-B4A7-39D1F22B6E86}" srcOrd="0" destOrd="0" parTransId="{4139253C-EE61-F54F-AEB9-4502EB3BC67A}" sibTransId="{426A0C1F-5B90-BE4C-9BC5-1DB7B81CD8EC}"/>
    <dgm:cxn modelId="{40E115E8-28D3-864F-9FDA-4F4BA760215C}" srcId="{4D8D5AC4-B13F-1543-AAEC-3BF02A27D8A8}" destId="{9237012C-AE6D-734A-9CEC-01A622968C16}" srcOrd="2" destOrd="0" parTransId="{8D0D88FD-7C66-504D-8713-95C97D915578}" sibTransId="{81AE7ABD-2A9D-9F4F-8F41-BAFF151ABC4F}"/>
    <dgm:cxn modelId="{FA4B3C68-E16C-824A-B558-4D94BD4EF10F}" type="presOf" srcId="{927B5BB9-7F78-754C-9662-43517660400F}" destId="{C4851AEC-6218-3844-B9C1-AB11FA01677E}" srcOrd="0" destOrd="3" presId="urn:microsoft.com/office/officeart/2005/8/layout/process3"/>
    <dgm:cxn modelId="{C78B697C-2095-2646-9A4E-12AC635D197C}" type="presOf" srcId="{9354730C-5112-5547-8A4D-68FAB095E4F2}" destId="{17627066-15E8-114E-9589-567C484681C7}" srcOrd="1" destOrd="0" presId="urn:microsoft.com/office/officeart/2005/8/layout/process3"/>
    <dgm:cxn modelId="{25C5E2E2-1D0F-1440-B12C-7A9852E17E0B}" srcId="{3F91B60E-0BE6-F943-8AFE-F1932426AFD4}" destId="{C5B7C752-9C1B-E543-B9BA-E30A7E7A3AFB}" srcOrd="1" destOrd="0" parTransId="{AC1AC433-5183-B347-B99D-62DBE92F637B}" sibTransId="{DB9FEF25-F5C3-5246-883B-7FAF4A81D81F}"/>
    <dgm:cxn modelId="{BF7F4BF8-C281-7441-A73F-3AFF9164DAF2}" srcId="{3F91B60E-0BE6-F943-8AFE-F1932426AFD4}" destId="{4D5A52F3-24F8-BB44-9F36-66927A69428C}" srcOrd="0" destOrd="0" parTransId="{E85BC57C-1FDA-D245-9272-63C2F7D81148}" sibTransId="{D6D4A101-8AF2-6049-BE30-94ECF01A0524}"/>
    <dgm:cxn modelId="{B38D340C-71ED-5145-B59C-0AD68467D98B}" type="presOf" srcId="{3F91B60E-0BE6-F943-8AFE-F1932426AFD4}" destId="{2B7CC9DE-F3FA-FB44-9CA8-3B76C150742E}" srcOrd="0" destOrd="0" presId="urn:microsoft.com/office/officeart/2005/8/layout/process3"/>
    <dgm:cxn modelId="{BD12F430-770F-7C40-9A5E-CEDFD9270AE8}" type="presOf" srcId="{FD3087CF-3EDE-BD4C-A075-E61288FF6056}" destId="{BDF3A10E-B75D-B54A-AE18-BBC95F11AAD7}" srcOrd="0" destOrd="0" presId="urn:microsoft.com/office/officeart/2005/8/layout/process3"/>
    <dgm:cxn modelId="{F0BF62A6-29B6-5144-A5B6-F23418D7AC4B}" type="presOf" srcId="{71E6AD80-1B97-4E49-B35E-E5909143254C}" destId="{55469CDA-09A1-8E47-9300-62720AA97A05}" srcOrd="1" destOrd="0" presId="urn:microsoft.com/office/officeart/2005/8/layout/process3"/>
    <dgm:cxn modelId="{FD700D05-A67F-6D45-AD0E-F9ED1CEEC398}" type="presOf" srcId="{9237012C-AE6D-734A-9CEC-01A622968C16}" destId="{C4851AEC-6218-3844-B9C1-AB11FA01677E}" srcOrd="0" destOrd="2" presId="urn:microsoft.com/office/officeart/2005/8/layout/process3"/>
    <dgm:cxn modelId="{BD90D979-603E-E547-9E42-50278CC676FF}" srcId="{9237012C-AE6D-734A-9CEC-01A622968C16}" destId="{5D695E82-EFD0-7D47-A4A3-B6DE7128987C}" srcOrd="1" destOrd="0" parTransId="{7C7343A3-F032-3C48-9E1F-7A352512C315}" sibTransId="{9F3497C5-2C6D-4942-8A0E-B6A0BFE9BA4A}"/>
    <dgm:cxn modelId="{B9F3C5BF-28A2-604C-959B-9C14E82F77A9}" type="presOf" srcId="{4D5A52F3-24F8-BB44-9F36-66927A69428C}" destId="{43CA6A29-F003-F14F-8F0C-DB28EADFD265}" srcOrd="0" destOrd="0" presId="urn:microsoft.com/office/officeart/2005/8/layout/process3"/>
    <dgm:cxn modelId="{6254F48A-7E76-9346-9794-20FE1F2CE6F5}" srcId="{19E97D1E-73A7-4546-AB7A-97011A23B817}" destId="{71E6AD80-1B97-4E49-B35E-E5909143254C}" srcOrd="2" destOrd="0" parTransId="{BF05B2E1-7871-BC43-BCA0-AE6F0CACF325}" sibTransId="{FD3087CF-3EDE-BD4C-A075-E61288FF6056}"/>
    <dgm:cxn modelId="{A1FD92F1-95B1-CE49-B483-C498B1FD7425}" srcId="{4D8D5AC4-B13F-1543-AAEC-3BF02A27D8A8}" destId="{08666D6C-F6D8-7444-BC2A-624DCDD0C652}" srcOrd="1" destOrd="0" parTransId="{1036B33D-B9E5-5D4C-987E-EDB63F2DD5C6}" sibTransId="{657D05B8-618E-0742-AB1B-6B6445925C32}"/>
    <dgm:cxn modelId="{B6BEB5DB-AFBA-0F4F-98AB-FBCF7B8DCFBB}" type="presOf" srcId="{4D8D5AC4-B13F-1543-AAEC-3BF02A27D8A8}" destId="{0B417410-A0BB-7B43-A608-3085A3D03D0C}" srcOrd="1" destOrd="0" presId="urn:microsoft.com/office/officeart/2005/8/layout/process3"/>
    <dgm:cxn modelId="{89C1B916-0043-2C4F-9072-8457CDB4BB9C}" srcId="{146E0B65-8A02-904B-B397-7DEB6162129B}" destId="{D75194AE-4D3A-6A4D-9D31-6AE20A5B0B3C}" srcOrd="0" destOrd="0" parTransId="{659D915D-0150-F243-BDC2-8A7A212A8420}" sibTransId="{81679F33-1FC0-224E-B614-CEE7DEB12880}"/>
    <dgm:cxn modelId="{A0302CD9-4F2B-354B-88E0-3A8B4EE6987A}" type="presOf" srcId="{08666D6C-F6D8-7444-BC2A-624DCDD0C652}" destId="{C4851AEC-6218-3844-B9C1-AB11FA01677E}" srcOrd="0" destOrd="1" presId="urn:microsoft.com/office/officeart/2005/8/layout/process3"/>
    <dgm:cxn modelId="{80517409-62E4-7743-AC5A-01676C443862}" type="presParOf" srcId="{3B01645F-CCC0-D749-8999-66F258553116}" destId="{BB7D3E18-A31C-2A4D-94EF-929E785B3247}" srcOrd="0" destOrd="0" presId="urn:microsoft.com/office/officeart/2005/8/layout/process3"/>
    <dgm:cxn modelId="{9896B6D3-AFA3-C84A-9F43-32D3B0B83746}" type="presParOf" srcId="{BB7D3E18-A31C-2A4D-94EF-929E785B3247}" destId="{2B7CC9DE-F3FA-FB44-9CA8-3B76C150742E}" srcOrd="0" destOrd="0" presId="urn:microsoft.com/office/officeart/2005/8/layout/process3"/>
    <dgm:cxn modelId="{98535CAA-5FCD-0648-8AF5-78C2B7230AA5}" type="presParOf" srcId="{BB7D3E18-A31C-2A4D-94EF-929E785B3247}" destId="{12BCC994-A97F-4540-8DAD-B079ED1B89AB}" srcOrd="1" destOrd="0" presId="urn:microsoft.com/office/officeart/2005/8/layout/process3"/>
    <dgm:cxn modelId="{9D3A674C-64B9-1449-ACCF-766FB2BDAB29}" type="presParOf" srcId="{BB7D3E18-A31C-2A4D-94EF-929E785B3247}" destId="{43CA6A29-F003-F14F-8F0C-DB28EADFD265}" srcOrd="2" destOrd="0" presId="urn:microsoft.com/office/officeart/2005/8/layout/process3"/>
    <dgm:cxn modelId="{026EF6F2-7528-1E4A-86DC-39C01401BBCC}" type="presParOf" srcId="{3B01645F-CCC0-D749-8999-66F258553116}" destId="{281FE757-290A-7349-9AD8-7AAAD7D70234}" srcOrd="1" destOrd="0" presId="urn:microsoft.com/office/officeart/2005/8/layout/process3"/>
    <dgm:cxn modelId="{9D19B4DA-8B73-7A4B-ADDD-A6565B1F4792}" type="presParOf" srcId="{281FE757-290A-7349-9AD8-7AAAD7D70234}" destId="{5B949DEF-5A7F-6A4B-8224-B298DD9A5611}" srcOrd="0" destOrd="0" presId="urn:microsoft.com/office/officeart/2005/8/layout/process3"/>
    <dgm:cxn modelId="{60412F3D-7D3C-FD4F-A7B9-8CA4AC60B214}" type="presParOf" srcId="{3B01645F-CCC0-D749-8999-66F258553116}" destId="{B4D10302-DD49-CB44-B700-6D53D4D8F1EC}" srcOrd="2" destOrd="0" presId="urn:microsoft.com/office/officeart/2005/8/layout/process3"/>
    <dgm:cxn modelId="{15AA6D2F-87BB-6943-A5DF-F4D35D78E249}" type="presParOf" srcId="{B4D10302-DD49-CB44-B700-6D53D4D8F1EC}" destId="{010E4BE4-4E51-EA4A-BCE7-CF24B787B280}" srcOrd="0" destOrd="0" presId="urn:microsoft.com/office/officeart/2005/8/layout/process3"/>
    <dgm:cxn modelId="{82BACC28-CD21-7E45-9717-DEEF35EC92FD}" type="presParOf" srcId="{B4D10302-DD49-CB44-B700-6D53D4D8F1EC}" destId="{0B417410-A0BB-7B43-A608-3085A3D03D0C}" srcOrd="1" destOrd="0" presId="urn:microsoft.com/office/officeart/2005/8/layout/process3"/>
    <dgm:cxn modelId="{4937F929-5071-394E-B2ED-FE897E974A7D}" type="presParOf" srcId="{B4D10302-DD49-CB44-B700-6D53D4D8F1EC}" destId="{C4851AEC-6218-3844-B9C1-AB11FA01677E}" srcOrd="2" destOrd="0" presId="urn:microsoft.com/office/officeart/2005/8/layout/process3"/>
    <dgm:cxn modelId="{5928E024-2139-6F45-AB1A-28A77DD19E9B}" type="presParOf" srcId="{3B01645F-CCC0-D749-8999-66F258553116}" destId="{F5202BD5-E462-514E-8B2D-66794536BFCE}" srcOrd="3" destOrd="0" presId="urn:microsoft.com/office/officeart/2005/8/layout/process3"/>
    <dgm:cxn modelId="{200D7C65-38AA-1442-80F3-906D8AFDF7CD}" type="presParOf" srcId="{F5202BD5-E462-514E-8B2D-66794536BFCE}" destId="{17627066-15E8-114E-9589-567C484681C7}" srcOrd="0" destOrd="0" presId="urn:microsoft.com/office/officeart/2005/8/layout/process3"/>
    <dgm:cxn modelId="{2E418C00-DDDE-DB4E-950B-F14F1A69C7DD}" type="presParOf" srcId="{3B01645F-CCC0-D749-8999-66F258553116}" destId="{0877D515-A328-EC41-AE11-0D3C5FA3AC12}" srcOrd="4" destOrd="0" presId="urn:microsoft.com/office/officeart/2005/8/layout/process3"/>
    <dgm:cxn modelId="{19EB2113-7594-9746-A578-3B0DA451CD7D}" type="presParOf" srcId="{0877D515-A328-EC41-AE11-0D3C5FA3AC12}" destId="{7F395888-0469-D947-AA83-407FCFC7CC07}" srcOrd="0" destOrd="0" presId="urn:microsoft.com/office/officeart/2005/8/layout/process3"/>
    <dgm:cxn modelId="{3BA2C793-582F-DD4A-8E60-73450229DA95}" type="presParOf" srcId="{0877D515-A328-EC41-AE11-0D3C5FA3AC12}" destId="{55469CDA-09A1-8E47-9300-62720AA97A05}" srcOrd="1" destOrd="0" presId="urn:microsoft.com/office/officeart/2005/8/layout/process3"/>
    <dgm:cxn modelId="{9A7075A1-0F48-6747-997B-4F5404868903}" type="presParOf" srcId="{0877D515-A328-EC41-AE11-0D3C5FA3AC12}" destId="{CC31FD35-5678-F541-9390-56A9760CA52D}" srcOrd="2" destOrd="0" presId="urn:microsoft.com/office/officeart/2005/8/layout/process3"/>
    <dgm:cxn modelId="{6FE66146-768D-A94F-9C44-3A251F3A8F65}" type="presParOf" srcId="{3B01645F-CCC0-D749-8999-66F258553116}" destId="{BDF3A10E-B75D-B54A-AE18-BBC95F11AAD7}" srcOrd="5" destOrd="0" presId="urn:microsoft.com/office/officeart/2005/8/layout/process3"/>
    <dgm:cxn modelId="{FB43A922-3DC8-CC44-9041-B923B262A9D8}" type="presParOf" srcId="{BDF3A10E-B75D-B54A-AE18-BBC95F11AAD7}" destId="{A4B8E399-5585-DA4B-ABDA-CA85AE1CEBE5}" srcOrd="0" destOrd="0" presId="urn:microsoft.com/office/officeart/2005/8/layout/process3"/>
    <dgm:cxn modelId="{2414E9EE-EDE4-2F45-BABF-5CACD5ADC4BA}" type="presParOf" srcId="{3B01645F-CCC0-D749-8999-66F258553116}" destId="{312D6488-2113-B941-BCD7-239F7830EEC1}" srcOrd="6" destOrd="0" presId="urn:microsoft.com/office/officeart/2005/8/layout/process3"/>
    <dgm:cxn modelId="{732053EF-D7CC-3D43-BEBD-57FB5811ECC5}" type="presParOf" srcId="{312D6488-2113-B941-BCD7-239F7830EEC1}" destId="{2015AE5F-FF6F-7B46-BFCE-8DAEEC29A969}" srcOrd="0" destOrd="0" presId="urn:microsoft.com/office/officeart/2005/8/layout/process3"/>
    <dgm:cxn modelId="{3682DBCA-4B1E-2B40-B5B1-16C2CB046CB8}" type="presParOf" srcId="{312D6488-2113-B941-BCD7-239F7830EEC1}" destId="{769293F4-BA2A-E942-B601-5AC7DFFB96FA}" srcOrd="1" destOrd="0" presId="urn:microsoft.com/office/officeart/2005/8/layout/process3"/>
    <dgm:cxn modelId="{3A7A81C1-88A9-9A4F-B3F4-F9D9533B5B4A}" type="presParOf" srcId="{312D6488-2113-B941-BCD7-239F7830EEC1}" destId="{C005739D-FA5A-2240-96EC-070692048B32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BCC994-A97F-4540-8DAD-B079ED1B89AB}">
      <dsp:nvSpPr>
        <dsp:cNvPr id="0" name=""/>
        <dsp:cNvSpPr/>
      </dsp:nvSpPr>
      <dsp:spPr>
        <a:xfrm>
          <a:off x="3816" y="837333"/>
          <a:ext cx="1786080" cy="864000"/>
        </a:xfrm>
        <a:prstGeom prst="roundRect">
          <a:avLst>
            <a:gd name="adj" fmla="val 10000"/>
          </a:avLst>
        </a:prstGeom>
        <a:solidFill>
          <a:srgbClr val="26AFF2"/>
        </a:solidFill>
        <a:ln w="12700" cap="flat" cmpd="sng" algn="ctr">
          <a:solidFill>
            <a:srgbClr val="0070C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dirty="0"/>
            <a:t>AGOSTO 2018</a:t>
          </a:r>
        </a:p>
      </dsp:txBody>
      <dsp:txXfrm>
        <a:off x="3816" y="837333"/>
        <a:ext cx="1786080" cy="576000"/>
      </dsp:txXfrm>
    </dsp:sp>
    <dsp:sp modelId="{43CA6A29-F003-F14F-8F0C-DB28EADFD265}">
      <dsp:nvSpPr>
        <dsp:cNvPr id="0" name=""/>
        <dsp:cNvSpPr/>
      </dsp:nvSpPr>
      <dsp:spPr>
        <a:xfrm>
          <a:off x="369639" y="1413333"/>
          <a:ext cx="1786080" cy="3168000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114300" lvl="1" indent="-114300" algn="ctr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200" b="0" i="0" kern="1200" dirty="0"/>
            <a:t>Pubblicazione dell'avviso per l’incarico di supporto al RUP e Project Management</a:t>
          </a:r>
          <a:endParaRPr lang="it-IT" sz="1200" b="0" kern="1200" dirty="0"/>
        </a:p>
      </dsp:txBody>
      <dsp:txXfrm>
        <a:off x="421951" y="1465645"/>
        <a:ext cx="1681456" cy="3063376"/>
      </dsp:txXfrm>
    </dsp:sp>
    <dsp:sp modelId="{281FE757-290A-7349-9AD8-7AAAD7D70234}">
      <dsp:nvSpPr>
        <dsp:cNvPr id="0" name=""/>
        <dsp:cNvSpPr/>
      </dsp:nvSpPr>
      <dsp:spPr>
        <a:xfrm>
          <a:off x="2060659" y="902992"/>
          <a:ext cx="574018" cy="444682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kern="1200"/>
        </a:p>
      </dsp:txBody>
      <dsp:txXfrm>
        <a:off x="2060659" y="991928"/>
        <a:ext cx="440613" cy="266810"/>
      </dsp:txXfrm>
    </dsp:sp>
    <dsp:sp modelId="{0B417410-A0BB-7B43-A608-3085A3D03D0C}">
      <dsp:nvSpPr>
        <dsp:cNvPr id="0" name=""/>
        <dsp:cNvSpPr/>
      </dsp:nvSpPr>
      <dsp:spPr>
        <a:xfrm>
          <a:off x="2872949" y="837333"/>
          <a:ext cx="1786080" cy="864000"/>
        </a:xfrm>
        <a:prstGeom prst="roundRect">
          <a:avLst>
            <a:gd name="adj" fmla="val 10000"/>
          </a:avLst>
        </a:prstGeom>
        <a:solidFill>
          <a:srgbClr val="26AFF2"/>
        </a:solidFill>
        <a:ln w="12700" cap="flat" cmpd="sng" algn="ctr">
          <a:solidFill>
            <a:srgbClr val="0070C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dirty="0"/>
            <a:t>GIUGNO 2019</a:t>
          </a:r>
        </a:p>
      </dsp:txBody>
      <dsp:txXfrm>
        <a:off x="2872949" y="837333"/>
        <a:ext cx="1786080" cy="576000"/>
      </dsp:txXfrm>
    </dsp:sp>
    <dsp:sp modelId="{C4851AEC-6218-3844-B9C1-AB11FA01677E}">
      <dsp:nvSpPr>
        <dsp:cNvPr id="0" name=""/>
        <dsp:cNvSpPr/>
      </dsp:nvSpPr>
      <dsp:spPr>
        <a:xfrm>
          <a:off x="3069979" y="1413333"/>
          <a:ext cx="2123667" cy="3168000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114300" lvl="1" indent="-114300" algn="ctr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200" b="0" i="0" kern="1200" dirty="0"/>
            <a:t>Pubblicazione avviso di selezione per il conferimento di un incarico professionale di esperto in </a:t>
          </a:r>
          <a:r>
            <a:rPr lang="it-IT" sz="1200" b="0" i="0" kern="1200" dirty="0" err="1"/>
            <a:t>project</a:t>
          </a:r>
          <a:r>
            <a:rPr lang="it-IT" sz="1200" b="0" i="0" kern="1200" dirty="0"/>
            <a:t> management e di esperto in materia di monitoraggio, coordinamento e rendicontazione per l’attuazione del progetto </a:t>
          </a:r>
          <a:r>
            <a:rPr lang="it-IT" sz="1200" b="0" i="0" kern="1200" dirty="0" err="1"/>
            <a:t>PayFlowPA</a:t>
          </a:r>
          <a:endParaRPr lang="it-IT" sz="1200" kern="1200" dirty="0"/>
        </a:p>
      </dsp:txBody>
      <dsp:txXfrm>
        <a:off x="3132179" y="1475533"/>
        <a:ext cx="1999267" cy="3043600"/>
      </dsp:txXfrm>
    </dsp:sp>
    <dsp:sp modelId="{F5202BD5-E462-514E-8B2D-66794536BFCE}">
      <dsp:nvSpPr>
        <dsp:cNvPr id="0" name=""/>
        <dsp:cNvSpPr/>
      </dsp:nvSpPr>
      <dsp:spPr>
        <a:xfrm>
          <a:off x="4971991" y="902992"/>
          <a:ext cx="663478" cy="444682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kern="1200"/>
        </a:p>
      </dsp:txBody>
      <dsp:txXfrm>
        <a:off x="4971991" y="991928"/>
        <a:ext cx="530073" cy="266810"/>
      </dsp:txXfrm>
    </dsp:sp>
    <dsp:sp modelId="{55469CDA-09A1-8E47-9300-62720AA97A05}">
      <dsp:nvSpPr>
        <dsp:cNvPr id="0" name=""/>
        <dsp:cNvSpPr/>
      </dsp:nvSpPr>
      <dsp:spPr>
        <a:xfrm>
          <a:off x="5910876" y="837333"/>
          <a:ext cx="1786080" cy="864000"/>
        </a:xfrm>
        <a:prstGeom prst="roundRect">
          <a:avLst>
            <a:gd name="adj" fmla="val 10000"/>
          </a:avLst>
        </a:prstGeom>
        <a:solidFill>
          <a:srgbClr val="26AFF2"/>
        </a:solidFill>
        <a:ln w="12700" cap="flat" cmpd="sng" algn="ctr">
          <a:solidFill>
            <a:srgbClr val="0070C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dirty="0"/>
            <a:t>MARZO 2020</a:t>
          </a:r>
        </a:p>
      </dsp:txBody>
      <dsp:txXfrm>
        <a:off x="5910876" y="837333"/>
        <a:ext cx="1786080" cy="576000"/>
      </dsp:txXfrm>
    </dsp:sp>
    <dsp:sp modelId="{CC31FD35-5678-F541-9390-56A9760CA52D}">
      <dsp:nvSpPr>
        <dsp:cNvPr id="0" name=""/>
        <dsp:cNvSpPr/>
      </dsp:nvSpPr>
      <dsp:spPr>
        <a:xfrm>
          <a:off x="6276699" y="1413333"/>
          <a:ext cx="1786080" cy="3168000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114300" lvl="1" indent="-114300" algn="ctr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200" kern="1200" dirty="0"/>
            <a:t>Proroga del progetto Il “Progetto </a:t>
          </a:r>
          <a:r>
            <a:rPr lang="it-IT" sz="1200" kern="1200" dirty="0" err="1"/>
            <a:t>PayFlowPA</a:t>
          </a:r>
          <a:r>
            <a:rPr lang="it-IT" sz="1200" kern="1200" dirty="0"/>
            <a:t> “</a:t>
          </a:r>
          <a:r>
            <a:rPr lang="it-IT" sz="1200" b="1" kern="1200" dirty="0"/>
            <a:t>piattaforma abilitante per una efficace ed efficiente gestione dell’intero ciclo di vita dei pagamenti a favore delle pubbliche amministrazioni”</a:t>
          </a:r>
          <a:r>
            <a:rPr lang="it-IT" sz="1200" kern="1200" dirty="0"/>
            <a:t>  al 31.10.2020, causa emergenza COVID-19</a:t>
          </a:r>
        </a:p>
      </dsp:txBody>
      <dsp:txXfrm>
        <a:off x="6329011" y="1465645"/>
        <a:ext cx="1681456" cy="3063376"/>
      </dsp:txXfrm>
    </dsp:sp>
    <dsp:sp modelId="{BDF3A10E-B75D-B54A-AE18-BBC95F11AAD7}">
      <dsp:nvSpPr>
        <dsp:cNvPr id="0" name=""/>
        <dsp:cNvSpPr/>
      </dsp:nvSpPr>
      <dsp:spPr>
        <a:xfrm>
          <a:off x="7967719" y="902992"/>
          <a:ext cx="574018" cy="444682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kern="1200"/>
        </a:p>
      </dsp:txBody>
      <dsp:txXfrm>
        <a:off x="7967719" y="991928"/>
        <a:ext cx="440613" cy="266810"/>
      </dsp:txXfrm>
    </dsp:sp>
    <dsp:sp modelId="{769293F4-BA2A-E942-B601-5AC7DFFB96FA}">
      <dsp:nvSpPr>
        <dsp:cNvPr id="0" name=""/>
        <dsp:cNvSpPr/>
      </dsp:nvSpPr>
      <dsp:spPr>
        <a:xfrm>
          <a:off x="8780009" y="837333"/>
          <a:ext cx="1786080" cy="864000"/>
        </a:xfrm>
        <a:prstGeom prst="roundRect">
          <a:avLst>
            <a:gd name="adj" fmla="val 10000"/>
          </a:avLst>
        </a:prstGeom>
        <a:solidFill>
          <a:srgbClr val="26AFF2"/>
        </a:solidFill>
        <a:ln w="12700" cap="flat" cmpd="sng" algn="ctr">
          <a:solidFill>
            <a:srgbClr val="0070C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dirty="0" smtClean="0"/>
            <a:t>MARZO 2020</a:t>
          </a:r>
          <a:endParaRPr lang="it-IT" sz="2000" kern="1200" dirty="0"/>
        </a:p>
      </dsp:txBody>
      <dsp:txXfrm>
        <a:off x="8780009" y="837333"/>
        <a:ext cx="1786080" cy="576000"/>
      </dsp:txXfrm>
    </dsp:sp>
    <dsp:sp modelId="{C005739D-FA5A-2240-96EC-070692048B32}">
      <dsp:nvSpPr>
        <dsp:cNvPr id="0" name=""/>
        <dsp:cNvSpPr/>
      </dsp:nvSpPr>
      <dsp:spPr>
        <a:xfrm>
          <a:off x="9145832" y="1413333"/>
          <a:ext cx="1786080" cy="3168000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114300" lvl="1" indent="-114300" algn="ctr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200" kern="1200" dirty="0"/>
            <a:t>Decreto Semplificazione e Innovazione digitale (DL n. 76/2020): proroga al </a:t>
          </a:r>
          <a:r>
            <a:rPr lang="it-IT" sz="1200" b="1" kern="1200" dirty="0"/>
            <a:t>28 Febbraio 2021</a:t>
          </a:r>
          <a:r>
            <a:rPr lang="it-IT" sz="1200" kern="1200" dirty="0"/>
            <a:t> </a:t>
          </a:r>
          <a:r>
            <a:rPr lang="it-IT" sz="1200" kern="1200" dirty="0" smtClean="0"/>
            <a:t>del termine </a:t>
          </a:r>
          <a:r>
            <a:rPr lang="it-IT" sz="1200" kern="1200" dirty="0"/>
            <a:t>ultimo entro il quale scatterà l’obbligo, per i prestatori di servizi di pagamento di utilizzare esclusivamente la piattaforma </a:t>
          </a:r>
          <a:r>
            <a:rPr lang="it-IT" sz="1200" kern="1200" dirty="0" err="1"/>
            <a:t>PagoPA</a:t>
          </a:r>
          <a:r>
            <a:rPr lang="it-IT" sz="1200" kern="1200" dirty="0"/>
            <a:t> per i pagamenti verso le Pubbliche Amministrazioni</a:t>
          </a:r>
          <a:endParaRPr lang="it-IT" sz="1400" kern="1200" dirty="0"/>
        </a:p>
      </dsp:txBody>
      <dsp:txXfrm>
        <a:off x="9198144" y="1465645"/>
        <a:ext cx="1681456" cy="306337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BCC994-A97F-4540-8DAD-B079ED1B89AB}">
      <dsp:nvSpPr>
        <dsp:cNvPr id="0" name=""/>
        <dsp:cNvSpPr/>
      </dsp:nvSpPr>
      <dsp:spPr>
        <a:xfrm>
          <a:off x="3816" y="452133"/>
          <a:ext cx="1786080" cy="820800"/>
        </a:xfrm>
        <a:prstGeom prst="roundRect">
          <a:avLst>
            <a:gd name="adj" fmla="val 10000"/>
          </a:avLst>
        </a:prstGeom>
        <a:solidFill>
          <a:srgbClr val="26AFF2"/>
        </a:solidFill>
        <a:ln w="12700" cap="flat" cmpd="sng" algn="ctr">
          <a:solidFill>
            <a:srgbClr val="0070C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7239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900" kern="1200" dirty="0"/>
            <a:t>OTTOBRE 2020</a:t>
          </a:r>
        </a:p>
      </dsp:txBody>
      <dsp:txXfrm>
        <a:off x="3816" y="452133"/>
        <a:ext cx="1786080" cy="547200"/>
      </dsp:txXfrm>
    </dsp:sp>
    <dsp:sp modelId="{43CA6A29-F003-F14F-8F0C-DB28EADFD265}">
      <dsp:nvSpPr>
        <dsp:cNvPr id="0" name=""/>
        <dsp:cNvSpPr/>
      </dsp:nvSpPr>
      <dsp:spPr>
        <a:xfrm>
          <a:off x="369639" y="999333"/>
          <a:ext cx="1786080" cy="3967200"/>
        </a:xfrm>
        <a:prstGeom prst="roundRect">
          <a:avLst>
            <a:gd name="adj" fmla="val 10000"/>
          </a:avLst>
        </a:prstGeom>
        <a:solidFill>
          <a:schemeClr val="bg2">
            <a:alpha val="9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114300" lvl="1" indent="-114300" algn="ctr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it-IT" sz="1200" b="0" i="0" kern="1200" dirty="0"/>
            <a:t>Disponibile online la prima versione del kit di riuso del progetto </a:t>
          </a:r>
          <a:r>
            <a:rPr lang="it-IT" sz="1200" b="0" i="0" kern="1200" dirty="0" err="1" smtClean="0"/>
            <a:t>PayFlowPA</a:t>
          </a:r>
          <a:r>
            <a:rPr lang="it-IT" sz="1200" b="0" i="0" kern="1200" dirty="0" smtClean="0"/>
            <a:t> al link </a:t>
          </a:r>
          <a:r>
            <a:rPr lang="it-IT" sz="1200" kern="1200" dirty="0" smtClean="0"/>
            <a:t> </a:t>
          </a:r>
          <a:r>
            <a:rPr lang="it-IT" sz="1200" kern="1200" dirty="0" smtClean="0">
              <a:hlinkClick xmlns:r="http://schemas.openxmlformats.org/officeDocument/2006/relationships" r:id="rId1"/>
            </a:rPr>
            <a:t>https://developers.italia.it/it/software/c_a662-comunedibari-payflowpa.html</a:t>
          </a:r>
          <a:endParaRPr lang="it-IT" sz="1200" b="0" kern="1200" dirty="0"/>
        </a:p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it-IT" sz="3600" kern="1200" dirty="0"/>
        </a:p>
      </dsp:txBody>
      <dsp:txXfrm>
        <a:off x="421951" y="1051645"/>
        <a:ext cx="1681456" cy="3862576"/>
      </dsp:txXfrm>
    </dsp:sp>
    <dsp:sp modelId="{281FE757-290A-7349-9AD8-7AAAD7D70234}">
      <dsp:nvSpPr>
        <dsp:cNvPr id="0" name=""/>
        <dsp:cNvSpPr/>
      </dsp:nvSpPr>
      <dsp:spPr>
        <a:xfrm>
          <a:off x="2060659" y="503392"/>
          <a:ext cx="574018" cy="444682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500" kern="1200"/>
        </a:p>
      </dsp:txBody>
      <dsp:txXfrm>
        <a:off x="2060659" y="592328"/>
        <a:ext cx="440613" cy="266810"/>
      </dsp:txXfrm>
    </dsp:sp>
    <dsp:sp modelId="{0B417410-A0BB-7B43-A608-3085A3D03D0C}">
      <dsp:nvSpPr>
        <dsp:cNvPr id="0" name=""/>
        <dsp:cNvSpPr/>
      </dsp:nvSpPr>
      <dsp:spPr>
        <a:xfrm>
          <a:off x="2872949" y="452133"/>
          <a:ext cx="1786080" cy="820800"/>
        </a:xfrm>
        <a:prstGeom prst="roundRect">
          <a:avLst>
            <a:gd name="adj" fmla="val 10000"/>
          </a:avLst>
        </a:prstGeom>
        <a:solidFill>
          <a:srgbClr val="26AFF2"/>
        </a:solidFill>
        <a:ln w="12700" cap="flat" cmpd="sng" algn="ctr">
          <a:solidFill>
            <a:srgbClr val="0070C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7239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900" kern="1200" dirty="0"/>
            <a:t>OTTOBRE 2020</a:t>
          </a:r>
        </a:p>
      </dsp:txBody>
      <dsp:txXfrm>
        <a:off x="2872949" y="452133"/>
        <a:ext cx="1786080" cy="547200"/>
      </dsp:txXfrm>
    </dsp:sp>
    <dsp:sp modelId="{C4851AEC-6218-3844-B9C1-AB11FA01677E}">
      <dsp:nvSpPr>
        <dsp:cNvPr id="0" name=""/>
        <dsp:cNvSpPr/>
      </dsp:nvSpPr>
      <dsp:spPr>
        <a:xfrm>
          <a:off x="3069979" y="999333"/>
          <a:ext cx="2123667" cy="3967200"/>
        </a:xfrm>
        <a:prstGeom prst="roundRect">
          <a:avLst>
            <a:gd name="adj" fmla="val 10000"/>
          </a:avLst>
        </a:prstGeom>
        <a:solidFill>
          <a:schemeClr val="bg2">
            <a:alpha val="9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114300" lvl="1" indent="-114300" algn="ctr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it-IT" sz="1200" kern="1200" dirty="0"/>
            <a:t>Presentazione del “caso pilota“ del Comune di Bari e </a:t>
          </a:r>
          <a:r>
            <a:rPr lang="it-IT" sz="1200" kern="1200" dirty="0" smtClean="0"/>
            <a:t>discussione</a:t>
          </a:r>
          <a:endParaRPr lang="it-IT" sz="1200" kern="1200" dirty="0"/>
        </a:p>
        <a:p>
          <a:pPr marL="114300" lvl="1" indent="-114300" algn="ctr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endParaRPr lang="it-IT" sz="1200" kern="1200" dirty="0"/>
        </a:p>
        <a:p>
          <a:pPr marL="114300" lvl="1" indent="-114300" algn="ctr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it-IT" sz="1200" kern="1200" dirty="0"/>
            <a:t>TEMI</a:t>
          </a:r>
        </a:p>
        <a:p>
          <a:pPr marL="114300" lvl="2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000" kern="1200" dirty="0"/>
            <a:t>Il Progetto </a:t>
          </a:r>
          <a:r>
            <a:rPr lang="it-IT" sz="1000" kern="1200" dirty="0" err="1"/>
            <a:t>PayFlowPA</a:t>
          </a:r>
          <a:r>
            <a:rPr lang="it-IT" sz="1000" kern="1200" dirty="0"/>
            <a:t> - presentazione degli obiettivi di progetto con riferimento al sistema </a:t>
          </a:r>
          <a:r>
            <a:rPr lang="it-IT" sz="1000" kern="1200" dirty="0" err="1"/>
            <a:t>pagoPA</a:t>
          </a:r>
          <a:endParaRPr lang="it-IT" sz="1000" kern="1200" dirty="0"/>
        </a:p>
        <a:p>
          <a:pPr marL="114300" lvl="2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000" kern="1200" dirty="0"/>
            <a:t>Il Nodo regionale dei pagamenti - il processo di adesione, il ciclo di vista dei pagamenti elettronici ed i servizi offerti dal nodo</a:t>
          </a:r>
        </a:p>
        <a:p>
          <a:pPr marL="114300" lvl="2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000" kern="1200" dirty="0"/>
            <a:t>Gli strumenti a disposizione - la gestione delle posizioni debitorie e la riconciliazione degli incassi con il nodo regionale</a:t>
          </a:r>
        </a:p>
        <a:p>
          <a:pPr marL="114300" lvl="2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000" kern="1200" dirty="0"/>
            <a:t>Sessione dimostrativa con esempi di pagamento reali</a:t>
          </a:r>
        </a:p>
      </dsp:txBody>
      <dsp:txXfrm>
        <a:off x="3132179" y="1061533"/>
        <a:ext cx="1999267" cy="3842800"/>
      </dsp:txXfrm>
    </dsp:sp>
    <dsp:sp modelId="{F5202BD5-E462-514E-8B2D-66794536BFCE}">
      <dsp:nvSpPr>
        <dsp:cNvPr id="0" name=""/>
        <dsp:cNvSpPr/>
      </dsp:nvSpPr>
      <dsp:spPr>
        <a:xfrm>
          <a:off x="4971991" y="503392"/>
          <a:ext cx="663478" cy="444682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500" kern="1200"/>
        </a:p>
      </dsp:txBody>
      <dsp:txXfrm>
        <a:off x="4971991" y="592328"/>
        <a:ext cx="530073" cy="266810"/>
      </dsp:txXfrm>
    </dsp:sp>
    <dsp:sp modelId="{55469CDA-09A1-8E47-9300-62720AA97A05}">
      <dsp:nvSpPr>
        <dsp:cNvPr id="0" name=""/>
        <dsp:cNvSpPr/>
      </dsp:nvSpPr>
      <dsp:spPr>
        <a:xfrm>
          <a:off x="5910876" y="452133"/>
          <a:ext cx="1786080" cy="820800"/>
        </a:xfrm>
        <a:prstGeom prst="roundRect">
          <a:avLst>
            <a:gd name="adj" fmla="val 10000"/>
          </a:avLst>
        </a:prstGeom>
        <a:solidFill>
          <a:srgbClr val="26AFF2"/>
        </a:solidFill>
        <a:ln w="12700" cap="flat" cmpd="sng" algn="ctr">
          <a:solidFill>
            <a:srgbClr val="0070C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7239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900" kern="1200" dirty="0"/>
            <a:t>OTTOBRE 2020</a:t>
          </a:r>
        </a:p>
      </dsp:txBody>
      <dsp:txXfrm>
        <a:off x="5910876" y="452133"/>
        <a:ext cx="1786080" cy="547200"/>
      </dsp:txXfrm>
    </dsp:sp>
    <dsp:sp modelId="{CC31FD35-5678-F541-9390-56A9760CA52D}">
      <dsp:nvSpPr>
        <dsp:cNvPr id="0" name=""/>
        <dsp:cNvSpPr/>
      </dsp:nvSpPr>
      <dsp:spPr>
        <a:xfrm>
          <a:off x="6276699" y="999333"/>
          <a:ext cx="1786080" cy="3967200"/>
        </a:xfrm>
        <a:prstGeom prst="roundRect">
          <a:avLst>
            <a:gd name="adj" fmla="val 10000"/>
          </a:avLst>
        </a:prstGeom>
        <a:solidFill>
          <a:schemeClr val="bg2">
            <a:alpha val="9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114300" lvl="1" indent="-114300" algn="ctr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200" kern="1200" dirty="0"/>
            <a:t>Incontro in videoconferenza, organizzato dalla Città Metropolitana di Bari, per presentare ai Comuni dell’area metropolitana il progetto </a:t>
          </a:r>
          <a:r>
            <a:rPr lang="it-IT" sz="1200" kern="1200" dirty="0" err="1"/>
            <a:t>PayflowPA</a:t>
          </a:r>
          <a:r>
            <a:rPr lang="it-IT" sz="1200" kern="1200" dirty="0"/>
            <a:t> e le sue potenzialità.</a:t>
          </a:r>
        </a:p>
        <a:p>
          <a:pPr marL="114300" lvl="1" indent="-114300" algn="ctr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it-IT" sz="1200" kern="1200" dirty="0"/>
        </a:p>
      </dsp:txBody>
      <dsp:txXfrm>
        <a:off x="6329011" y="1051645"/>
        <a:ext cx="1681456" cy="3862576"/>
      </dsp:txXfrm>
    </dsp:sp>
    <dsp:sp modelId="{BDF3A10E-B75D-B54A-AE18-BBC95F11AAD7}">
      <dsp:nvSpPr>
        <dsp:cNvPr id="0" name=""/>
        <dsp:cNvSpPr/>
      </dsp:nvSpPr>
      <dsp:spPr>
        <a:xfrm>
          <a:off x="7967719" y="503392"/>
          <a:ext cx="574018" cy="444682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500" kern="1200"/>
        </a:p>
      </dsp:txBody>
      <dsp:txXfrm>
        <a:off x="7967719" y="592328"/>
        <a:ext cx="440613" cy="266810"/>
      </dsp:txXfrm>
    </dsp:sp>
    <dsp:sp modelId="{769293F4-BA2A-E942-B601-5AC7DFFB96FA}">
      <dsp:nvSpPr>
        <dsp:cNvPr id="0" name=""/>
        <dsp:cNvSpPr/>
      </dsp:nvSpPr>
      <dsp:spPr>
        <a:xfrm>
          <a:off x="8780009" y="452133"/>
          <a:ext cx="1786080" cy="820800"/>
        </a:xfrm>
        <a:prstGeom prst="roundRect">
          <a:avLst>
            <a:gd name="adj" fmla="val 10000"/>
          </a:avLst>
        </a:prstGeom>
        <a:solidFill>
          <a:srgbClr val="26AFF2"/>
        </a:solidFill>
        <a:ln w="12700" cap="flat" cmpd="sng" algn="ctr">
          <a:solidFill>
            <a:srgbClr val="0070C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7239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900" kern="1200" dirty="0" smtClean="0"/>
            <a:t>OTTOBRE 2020</a:t>
          </a:r>
          <a:endParaRPr lang="it-IT" sz="1900" kern="1200" dirty="0"/>
        </a:p>
      </dsp:txBody>
      <dsp:txXfrm>
        <a:off x="8780009" y="452133"/>
        <a:ext cx="1786080" cy="547200"/>
      </dsp:txXfrm>
    </dsp:sp>
    <dsp:sp modelId="{C005739D-FA5A-2240-96EC-070692048B32}">
      <dsp:nvSpPr>
        <dsp:cNvPr id="0" name=""/>
        <dsp:cNvSpPr/>
      </dsp:nvSpPr>
      <dsp:spPr>
        <a:xfrm>
          <a:off x="9145832" y="999333"/>
          <a:ext cx="1786080" cy="3967200"/>
        </a:xfrm>
        <a:prstGeom prst="roundRect">
          <a:avLst>
            <a:gd name="adj" fmla="val 10000"/>
          </a:avLst>
        </a:prstGeom>
        <a:solidFill>
          <a:schemeClr val="bg2">
            <a:alpha val="9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114300" lvl="1" indent="-114300" algn="ctr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200" kern="1200" dirty="0"/>
            <a:t>Termine delle attività del progetto </a:t>
          </a:r>
          <a:r>
            <a:rPr lang="it-IT" sz="1200" kern="1200" dirty="0" err="1"/>
            <a:t>PayFlowPA</a:t>
          </a:r>
          <a:endParaRPr lang="it-IT" sz="1400" kern="1200" dirty="0"/>
        </a:p>
      </dsp:txBody>
      <dsp:txXfrm>
        <a:off x="9198144" y="1051645"/>
        <a:ext cx="1681456" cy="38625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E0BA69-B172-634B-A44A-BE9CE58523C2}" type="datetimeFigureOut">
              <a:rPr lang="it-IT" smtClean="0"/>
              <a:t>04/12/20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4BC0E5-2D89-914D-AB85-EE7B6F94F827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5628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4BC0E5-2D89-914D-AB85-EE7B6F94F827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94644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4BC0E5-2D89-914D-AB85-EE7B6F94F827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26722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EB56E-E918-0441-86B7-744C1250562E}" type="datetimeFigureOut">
              <a:rPr lang="it-IT" smtClean="0"/>
              <a:t>04/12/20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6DE37-6BBA-8F45-BAFF-9CB2F56C075B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61826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EB56E-E918-0441-86B7-744C1250562E}" type="datetimeFigureOut">
              <a:rPr lang="it-IT" smtClean="0"/>
              <a:t>04/12/20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6DE37-6BBA-8F45-BAFF-9CB2F56C075B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14439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EB56E-E918-0441-86B7-744C1250562E}" type="datetimeFigureOut">
              <a:rPr lang="it-IT" smtClean="0"/>
              <a:t>04/12/20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6DE37-6BBA-8F45-BAFF-9CB2F56C075B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206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EB56E-E918-0441-86B7-744C1250562E}" type="datetimeFigureOut">
              <a:rPr lang="it-IT" smtClean="0"/>
              <a:t>04/12/20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6DE37-6BBA-8F45-BAFF-9CB2F56C075B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7790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EB56E-E918-0441-86B7-744C1250562E}" type="datetimeFigureOut">
              <a:rPr lang="it-IT" smtClean="0"/>
              <a:t>04/12/20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6DE37-6BBA-8F45-BAFF-9CB2F56C075B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01275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EB56E-E918-0441-86B7-744C1250562E}" type="datetimeFigureOut">
              <a:rPr lang="it-IT" smtClean="0"/>
              <a:t>04/12/20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6DE37-6BBA-8F45-BAFF-9CB2F56C075B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17998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EB56E-E918-0441-86B7-744C1250562E}" type="datetimeFigureOut">
              <a:rPr lang="it-IT" smtClean="0"/>
              <a:t>04/12/20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6DE37-6BBA-8F45-BAFF-9CB2F56C075B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4512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EB56E-E918-0441-86B7-744C1250562E}" type="datetimeFigureOut">
              <a:rPr lang="it-IT" smtClean="0"/>
              <a:t>04/12/20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6DE37-6BBA-8F45-BAFF-9CB2F56C075B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0586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EB56E-E918-0441-86B7-744C1250562E}" type="datetimeFigureOut">
              <a:rPr lang="it-IT" smtClean="0"/>
              <a:t>04/12/20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6DE37-6BBA-8F45-BAFF-9CB2F56C075B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1361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EB56E-E918-0441-86B7-744C1250562E}" type="datetimeFigureOut">
              <a:rPr lang="it-IT" smtClean="0"/>
              <a:t>04/12/20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6DE37-6BBA-8F45-BAFF-9CB2F56C075B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82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EB56E-E918-0441-86B7-744C1250562E}" type="datetimeFigureOut">
              <a:rPr lang="it-IT" smtClean="0"/>
              <a:t>04/12/20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6DE37-6BBA-8F45-BAFF-9CB2F56C075B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5810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3EB56E-E918-0441-86B7-744C1250562E}" type="datetimeFigureOut">
              <a:rPr lang="it-IT" smtClean="0"/>
              <a:t>04/12/20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96DE37-6BBA-8F45-BAFF-9CB2F56C075B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3586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4" Type="http://schemas.openxmlformats.org/officeDocument/2006/relationships/diagramLayout" Target="../diagrams/layout2.xml"/><Relationship Id="rId5" Type="http://schemas.openxmlformats.org/officeDocument/2006/relationships/diagramQuickStyle" Target="../diagrams/quickStyle2.xml"/><Relationship Id="rId6" Type="http://schemas.openxmlformats.org/officeDocument/2006/relationships/diagramColors" Target="../diagrams/colors2.xml"/><Relationship Id="rId7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zza cornice 4"/>
          <p:cNvSpPr/>
          <p:nvPr/>
        </p:nvSpPr>
        <p:spPr>
          <a:xfrm>
            <a:off x="0" y="0"/>
            <a:ext cx="12192000" cy="360000"/>
          </a:xfrm>
          <a:prstGeom prst="halfFrame">
            <a:avLst/>
          </a:prstGeom>
          <a:solidFill>
            <a:srgbClr val="26AF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16" name="Mezza cornice 15"/>
          <p:cNvSpPr/>
          <p:nvPr/>
        </p:nvSpPr>
        <p:spPr>
          <a:xfrm rot="16200000" flipV="1">
            <a:off x="8573770" y="3246037"/>
            <a:ext cx="6876458" cy="360000"/>
          </a:xfrm>
          <a:prstGeom prst="halfFrame">
            <a:avLst/>
          </a:prstGeom>
          <a:solidFill>
            <a:srgbClr val="3FD2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pic>
        <p:nvPicPr>
          <p:cNvPr id="17" name="Immagine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1900123"/>
            <a:ext cx="10058400" cy="3057753"/>
          </a:xfrm>
          <a:prstGeom prst="rect">
            <a:avLst/>
          </a:prstGeom>
        </p:spPr>
      </p:pic>
      <p:sp>
        <p:nvSpPr>
          <p:cNvPr id="18" name="Mezza cornice 17"/>
          <p:cNvSpPr/>
          <p:nvPr/>
        </p:nvSpPr>
        <p:spPr>
          <a:xfrm rot="5400000" flipV="1">
            <a:off x="-3244512" y="3244513"/>
            <a:ext cx="6849025" cy="360000"/>
          </a:xfrm>
          <a:prstGeom prst="halfFrame">
            <a:avLst/>
          </a:prstGeom>
          <a:solidFill>
            <a:srgbClr val="26AF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19" name="Mezza cornice 18"/>
          <p:cNvSpPr/>
          <p:nvPr/>
        </p:nvSpPr>
        <p:spPr>
          <a:xfrm rot="10800000">
            <a:off x="0" y="6498000"/>
            <a:ext cx="12192000" cy="360000"/>
          </a:xfrm>
          <a:prstGeom prst="halfFrame">
            <a:avLst/>
          </a:prstGeom>
          <a:solidFill>
            <a:srgbClr val="3FD2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xmlns="" id="{E7558FC3-159F-1C45-8F30-9D833ECDDE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13767" y="5227554"/>
            <a:ext cx="6178062" cy="1149797"/>
          </a:xfrm>
          <a:prstGeom prst="rect">
            <a:avLst/>
          </a:prstGeom>
        </p:spPr>
      </p:pic>
      <p:pic>
        <p:nvPicPr>
          <p:cNvPr id="3" name="Immagine 2">
            <a:extLst>
              <a:ext uri="{FF2B5EF4-FFF2-40B4-BE49-F238E27FC236}">
                <a16:creationId xmlns:a16="http://schemas.microsoft.com/office/drawing/2014/main" xmlns="" id="{783E13C0-87FA-CC4F-9F57-9D66063CC54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72304" y="5547853"/>
            <a:ext cx="541463" cy="502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1291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zza cornice 4"/>
          <p:cNvSpPr/>
          <p:nvPr/>
        </p:nvSpPr>
        <p:spPr>
          <a:xfrm>
            <a:off x="0" y="0"/>
            <a:ext cx="12192000" cy="360000"/>
          </a:xfrm>
          <a:prstGeom prst="halfFrame">
            <a:avLst/>
          </a:prstGeom>
          <a:solidFill>
            <a:srgbClr val="26AF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16" name="Mezza cornice 15"/>
          <p:cNvSpPr/>
          <p:nvPr/>
        </p:nvSpPr>
        <p:spPr>
          <a:xfrm rot="16200000" flipV="1">
            <a:off x="8573770" y="3246037"/>
            <a:ext cx="6876458" cy="360000"/>
          </a:xfrm>
          <a:prstGeom prst="halfFrame">
            <a:avLst/>
          </a:prstGeom>
          <a:solidFill>
            <a:srgbClr val="3FD2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18" name="Mezza cornice 17"/>
          <p:cNvSpPr/>
          <p:nvPr/>
        </p:nvSpPr>
        <p:spPr>
          <a:xfrm rot="5400000" flipV="1">
            <a:off x="-3244512" y="3244513"/>
            <a:ext cx="6849025" cy="360000"/>
          </a:xfrm>
          <a:prstGeom prst="halfFrame">
            <a:avLst/>
          </a:prstGeom>
          <a:solidFill>
            <a:srgbClr val="26AF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19" name="Mezza cornice 18"/>
          <p:cNvSpPr/>
          <p:nvPr/>
        </p:nvSpPr>
        <p:spPr>
          <a:xfrm rot="10800000">
            <a:off x="0" y="6498000"/>
            <a:ext cx="12192000" cy="360000"/>
          </a:xfrm>
          <a:prstGeom prst="halfFrame">
            <a:avLst/>
          </a:prstGeom>
          <a:solidFill>
            <a:srgbClr val="3FD2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xmlns="" id="{5ECC77A0-3FCD-DF44-BAA0-E88774A26E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7" y="450935"/>
            <a:ext cx="3932237" cy="1600200"/>
          </a:xfrm>
        </p:spPr>
        <p:txBody>
          <a:bodyPr anchor="ctr"/>
          <a:lstStyle/>
          <a:p>
            <a:pPr algn="ctr"/>
            <a:r>
              <a:rPr lang="it-IT" b="1" dirty="0">
                <a:solidFill>
                  <a:srgbClr val="26AFF2"/>
                </a:solidFill>
              </a:rPr>
              <a:t>IL PROGETTO</a:t>
            </a:r>
          </a:p>
        </p:txBody>
      </p:sp>
      <p:pic>
        <p:nvPicPr>
          <p:cNvPr id="9" name="Segnaposto immagine 8">
            <a:extLst>
              <a:ext uri="{FF2B5EF4-FFF2-40B4-BE49-F238E27FC236}">
                <a16:creationId xmlns:a16="http://schemas.microsoft.com/office/drawing/2014/main" xmlns="" id="{76527788-964F-4B48-908F-9D398BE75BA0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/>
          <a:srcRect l="-725" t="-2865" r="-725" b="-2865"/>
          <a:stretch/>
        </p:blipFill>
        <p:spPr>
          <a:xfrm>
            <a:off x="6342966" y="840162"/>
            <a:ext cx="4934629" cy="5142813"/>
          </a:xfrm>
        </p:spPr>
      </p:pic>
      <p:sp>
        <p:nvSpPr>
          <p:cNvPr id="6" name="Segnaposto testo 5">
            <a:extLst>
              <a:ext uri="{FF2B5EF4-FFF2-40B4-BE49-F238E27FC236}">
                <a16:creationId xmlns:a16="http://schemas.microsoft.com/office/drawing/2014/main" xmlns="" id="{B62322E3-9589-244B-AAB8-681674C979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6" y="1583503"/>
            <a:ext cx="3932237" cy="4434335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it-IT" sz="1400" dirty="0"/>
              <a:t>Il progetto </a:t>
            </a:r>
            <a:r>
              <a:rPr lang="it-IT" sz="1400" dirty="0" err="1"/>
              <a:t>Payflow</a:t>
            </a:r>
            <a:r>
              <a:rPr lang="it-IT" sz="1400" dirty="0"/>
              <a:t> P.A. - “</a:t>
            </a:r>
            <a:r>
              <a:rPr lang="it-IT" sz="1400" b="1" dirty="0"/>
              <a:t>piattaforma abilitante per una efficace ed efficiente gestione dell’intero ciclo di vita dei pagamenti a favore delle pubbliche amministrazioni”</a:t>
            </a:r>
            <a:r>
              <a:rPr lang="it-IT" sz="1400" dirty="0"/>
              <a:t>, ha visto coinvolte diverse pubbliche amministrazioni: il Comune di Bari (in qualità di Ente Capofila), l’Agenzia per l’Italia Digitale (</a:t>
            </a:r>
            <a:r>
              <a:rPr lang="it-IT" sz="1400" dirty="0" err="1"/>
              <a:t>Agid</a:t>
            </a:r>
            <a:r>
              <a:rPr lang="it-IT" sz="1400" dirty="0" smtClean="0"/>
              <a:t>), </a:t>
            </a:r>
            <a:r>
              <a:rPr lang="it-IT" sz="1400" dirty="0"/>
              <a:t>le Regioni Toscana e Veneto in qualità di enti cedenti i moduli applicativi, la Città Metropolitana di Bari, la Città Metropolitana di Roma Capitale, la Provincia Autonoma di Trento, la Regione Campania, la Regione Lombardia e la Regione Puglia, in qualità di enti riusanti.</a:t>
            </a:r>
          </a:p>
          <a:p>
            <a:pPr>
              <a:lnSpc>
                <a:spcPct val="100000"/>
              </a:lnSpc>
            </a:pPr>
            <a:r>
              <a:rPr lang="it-IT" sz="1400" dirty="0" err="1"/>
              <a:t>PayFlowPA</a:t>
            </a:r>
            <a:r>
              <a:rPr lang="it-IT" sz="1400" dirty="0"/>
              <a:t> si sviluppa a partire da due moduli applicativi, sviluppati e messi a disposizione dalle Regioni Toscana e Veneto, che rappresentano le best </a:t>
            </a:r>
            <a:r>
              <a:rPr lang="it-IT" sz="1400" dirty="0" err="1"/>
              <a:t>practice</a:t>
            </a:r>
            <a:r>
              <a:rPr lang="it-IT" sz="1400" dirty="0"/>
              <a:t> nazionali nell’ambito delle soluzioni per i pagamenti verso le Pubbliche Amministrazioni, attraverso cui rendere più efficiente e innovare l’</a:t>
            </a:r>
            <a:r>
              <a:rPr lang="it-IT" sz="1400" b="1" dirty="0"/>
              <a:t>intero ciclo di vita dei pagamenti a favore delle pubbliche amministrazioni.</a:t>
            </a:r>
            <a:endParaRPr lang="it-IT" sz="1400" dirty="0"/>
          </a:p>
          <a:p>
            <a:r>
              <a:rPr lang="it-IT" sz="1000" dirty="0"/>
              <a:t/>
            </a:r>
            <a:br>
              <a:rPr lang="it-IT" sz="1000" dirty="0"/>
            </a:br>
            <a:endParaRPr lang="it-IT" sz="1000" dirty="0"/>
          </a:p>
        </p:txBody>
      </p:sp>
    </p:spTree>
    <p:extLst>
      <p:ext uri="{BB962C8B-B14F-4D97-AF65-F5344CB8AC3E}">
        <p14:creationId xmlns:p14="http://schemas.microsoft.com/office/powerpoint/2010/main" val="38484011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zza cornice 4"/>
          <p:cNvSpPr/>
          <p:nvPr/>
        </p:nvSpPr>
        <p:spPr>
          <a:xfrm>
            <a:off x="0" y="0"/>
            <a:ext cx="12192000" cy="360000"/>
          </a:xfrm>
          <a:prstGeom prst="halfFrame">
            <a:avLst/>
          </a:prstGeom>
          <a:solidFill>
            <a:srgbClr val="26AF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16" name="Mezza cornice 15"/>
          <p:cNvSpPr/>
          <p:nvPr/>
        </p:nvSpPr>
        <p:spPr>
          <a:xfrm rot="16200000" flipV="1">
            <a:off x="8573770" y="3246037"/>
            <a:ext cx="6876458" cy="360000"/>
          </a:xfrm>
          <a:prstGeom prst="halfFrame">
            <a:avLst/>
          </a:prstGeom>
          <a:solidFill>
            <a:srgbClr val="3FD2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18" name="Mezza cornice 17"/>
          <p:cNvSpPr/>
          <p:nvPr/>
        </p:nvSpPr>
        <p:spPr>
          <a:xfrm rot="5400000" flipV="1">
            <a:off x="-3244512" y="3244513"/>
            <a:ext cx="6849025" cy="360000"/>
          </a:xfrm>
          <a:prstGeom prst="halfFrame">
            <a:avLst/>
          </a:prstGeom>
          <a:solidFill>
            <a:srgbClr val="26AF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19" name="Mezza cornice 18"/>
          <p:cNvSpPr/>
          <p:nvPr/>
        </p:nvSpPr>
        <p:spPr>
          <a:xfrm rot="10800000">
            <a:off x="0" y="6498000"/>
            <a:ext cx="12192000" cy="360000"/>
          </a:xfrm>
          <a:prstGeom prst="halfFrame">
            <a:avLst/>
          </a:prstGeom>
          <a:solidFill>
            <a:srgbClr val="3FD2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graphicFrame>
        <p:nvGraphicFramePr>
          <p:cNvPr id="2" name="Diagramma 1">
            <a:extLst>
              <a:ext uri="{FF2B5EF4-FFF2-40B4-BE49-F238E27FC236}">
                <a16:creationId xmlns:a16="http://schemas.microsoft.com/office/drawing/2014/main" xmlns="" id="{8994D430-328D-BE47-BAED-C30486C6EF9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64256033"/>
              </p:ext>
            </p:extLst>
          </p:nvPr>
        </p:nvGraphicFramePr>
        <p:xfrm>
          <a:off x="556054" y="719666"/>
          <a:ext cx="10935729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asellaDiTesto 2">
            <a:extLst>
              <a:ext uri="{FF2B5EF4-FFF2-40B4-BE49-F238E27FC236}">
                <a16:creationId xmlns:a16="http://schemas.microsoft.com/office/drawing/2014/main" xmlns="" id="{F5F224FE-9E40-7A4C-9314-179179995223}"/>
              </a:ext>
            </a:extLst>
          </p:cNvPr>
          <p:cNvSpPr txBox="1"/>
          <p:nvPr/>
        </p:nvSpPr>
        <p:spPr>
          <a:xfrm>
            <a:off x="2866490" y="360000"/>
            <a:ext cx="65549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400" b="1" dirty="0">
                <a:solidFill>
                  <a:srgbClr val="3FD2B5"/>
                </a:solidFill>
              </a:rPr>
              <a:t>TIMELINE</a:t>
            </a:r>
          </a:p>
        </p:txBody>
      </p:sp>
    </p:spTree>
    <p:extLst>
      <p:ext uri="{BB962C8B-B14F-4D97-AF65-F5344CB8AC3E}">
        <p14:creationId xmlns:p14="http://schemas.microsoft.com/office/powerpoint/2010/main" val="13851080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zza cornice 4"/>
          <p:cNvSpPr/>
          <p:nvPr/>
        </p:nvSpPr>
        <p:spPr>
          <a:xfrm>
            <a:off x="0" y="0"/>
            <a:ext cx="12192000" cy="360000"/>
          </a:xfrm>
          <a:prstGeom prst="halfFrame">
            <a:avLst/>
          </a:prstGeom>
          <a:solidFill>
            <a:srgbClr val="26AF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16" name="Mezza cornice 15"/>
          <p:cNvSpPr/>
          <p:nvPr/>
        </p:nvSpPr>
        <p:spPr>
          <a:xfrm rot="16200000" flipV="1">
            <a:off x="8573770" y="3246037"/>
            <a:ext cx="6876458" cy="360000"/>
          </a:xfrm>
          <a:prstGeom prst="halfFrame">
            <a:avLst/>
          </a:prstGeom>
          <a:solidFill>
            <a:srgbClr val="3FD2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18" name="Mezza cornice 17"/>
          <p:cNvSpPr/>
          <p:nvPr/>
        </p:nvSpPr>
        <p:spPr>
          <a:xfrm rot="5400000" flipV="1">
            <a:off x="-3244512" y="3244513"/>
            <a:ext cx="6849025" cy="360000"/>
          </a:xfrm>
          <a:prstGeom prst="halfFrame">
            <a:avLst/>
          </a:prstGeom>
          <a:solidFill>
            <a:srgbClr val="26AF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19" name="Mezza cornice 18"/>
          <p:cNvSpPr/>
          <p:nvPr/>
        </p:nvSpPr>
        <p:spPr>
          <a:xfrm rot="10800000">
            <a:off x="0" y="6498000"/>
            <a:ext cx="12192000" cy="360000"/>
          </a:xfrm>
          <a:prstGeom prst="halfFrame">
            <a:avLst/>
          </a:prstGeom>
          <a:solidFill>
            <a:srgbClr val="3FD2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graphicFrame>
        <p:nvGraphicFramePr>
          <p:cNvPr id="2" name="Diagramma 1">
            <a:extLst>
              <a:ext uri="{FF2B5EF4-FFF2-40B4-BE49-F238E27FC236}">
                <a16:creationId xmlns:a16="http://schemas.microsoft.com/office/drawing/2014/main" xmlns="" id="{8994D430-328D-BE47-BAED-C30486C6EF9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14312080"/>
              </p:ext>
            </p:extLst>
          </p:nvPr>
        </p:nvGraphicFramePr>
        <p:xfrm>
          <a:off x="556054" y="719666"/>
          <a:ext cx="10935729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2829698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zza cornice 4"/>
          <p:cNvSpPr/>
          <p:nvPr/>
        </p:nvSpPr>
        <p:spPr>
          <a:xfrm>
            <a:off x="0" y="0"/>
            <a:ext cx="12192000" cy="360000"/>
          </a:xfrm>
          <a:prstGeom prst="halfFrame">
            <a:avLst/>
          </a:prstGeom>
          <a:solidFill>
            <a:srgbClr val="26AF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16" name="Mezza cornice 15"/>
          <p:cNvSpPr/>
          <p:nvPr/>
        </p:nvSpPr>
        <p:spPr>
          <a:xfrm rot="16200000" flipV="1">
            <a:off x="8573770" y="3246037"/>
            <a:ext cx="6876458" cy="360000"/>
          </a:xfrm>
          <a:prstGeom prst="halfFrame">
            <a:avLst/>
          </a:prstGeom>
          <a:solidFill>
            <a:srgbClr val="3FD2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18" name="Mezza cornice 17"/>
          <p:cNvSpPr/>
          <p:nvPr/>
        </p:nvSpPr>
        <p:spPr>
          <a:xfrm rot="5400000" flipV="1">
            <a:off x="-3244512" y="3244513"/>
            <a:ext cx="6849025" cy="360000"/>
          </a:xfrm>
          <a:prstGeom prst="halfFrame">
            <a:avLst/>
          </a:prstGeom>
          <a:solidFill>
            <a:srgbClr val="26AF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19" name="Mezza cornice 18"/>
          <p:cNvSpPr/>
          <p:nvPr/>
        </p:nvSpPr>
        <p:spPr>
          <a:xfrm rot="10800000">
            <a:off x="0" y="6498000"/>
            <a:ext cx="12192000" cy="360000"/>
          </a:xfrm>
          <a:prstGeom prst="halfFrame">
            <a:avLst/>
          </a:prstGeom>
          <a:solidFill>
            <a:srgbClr val="3FD2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976" y="269285"/>
            <a:ext cx="11214048" cy="6310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77873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zza cornice 4"/>
          <p:cNvSpPr/>
          <p:nvPr/>
        </p:nvSpPr>
        <p:spPr>
          <a:xfrm>
            <a:off x="0" y="0"/>
            <a:ext cx="12192000" cy="360000"/>
          </a:xfrm>
          <a:prstGeom prst="halfFrame">
            <a:avLst/>
          </a:prstGeom>
          <a:solidFill>
            <a:srgbClr val="26AF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16" name="Mezza cornice 15"/>
          <p:cNvSpPr/>
          <p:nvPr/>
        </p:nvSpPr>
        <p:spPr>
          <a:xfrm rot="16200000" flipV="1">
            <a:off x="8573770" y="3246037"/>
            <a:ext cx="6876458" cy="360000"/>
          </a:xfrm>
          <a:prstGeom prst="halfFrame">
            <a:avLst/>
          </a:prstGeom>
          <a:solidFill>
            <a:srgbClr val="3FD2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18" name="Mezza cornice 17"/>
          <p:cNvSpPr/>
          <p:nvPr/>
        </p:nvSpPr>
        <p:spPr>
          <a:xfrm rot="5400000" flipV="1">
            <a:off x="-3244512" y="3244513"/>
            <a:ext cx="6849025" cy="360000"/>
          </a:xfrm>
          <a:prstGeom prst="halfFrame">
            <a:avLst/>
          </a:prstGeom>
          <a:solidFill>
            <a:srgbClr val="26AF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19" name="Mezza cornice 18"/>
          <p:cNvSpPr/>
          <p:nvPr/>
        </p:nvSpPr>
        <p:spPr>
          <a:xfrm rot="10800000">
            <a:off x="0" y="6498000"/>
            <a:ext cx="12192000" cy="360000"/>
          </a:xfrm>
          <a:prstGeom prst="halfFrame">
            <a:avLst/>
          </a:prstGeom>
          <a:solidFill>
            <a:srgbClr val="3FD2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xmlns="" id="{D40FBCF3-DFF6-0A48-97F9-E6815C12F81A}"/>
              </a:ext>
            </a:extLst>
          </p:cNvPr>
          <p:cNvSpPr txBox="1"/>
          <p:nvPr/>
        </p:nvSpPr>
        <p:spPr>
          <a:xfrm>
            <a:off x="5046784" y="2296470"/>
            <a:ext cx="209843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0" b="1" dirty="0">
                <a:solidFill>
                  <a:srgbClr val="26AFF2"/>
                </a:solidFill>
              </a:rPr>
              <a:t>FINE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xmlns="" id="{0F741CB6-3DC4-D04B-9A33-AFA99F5A9C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7699" y="5208993"/>
            <a:ext cx="6178062" cy="1149797"/>
          </a:xfrm>
          <a:prstGeom prst="rect">
            <a:avLst/>
          </a:prstGeom>
        </p:spPr>
      </p:pic>
      <p:pic>
        <p:nvPicPr>
          <p:cNvPr id="10" name="Immagine 9">
            <a:extLst>
              <a:ext uri="{FF2B5EF4-FFF2-40B4-BE49-F238E27FC236}">
                <a16:creationId xmlns:a16="http://schemas.microsoft.com/office/drawing/2014/main" xmlns="" id="{EA5C1226-F089-664A-87E9-CCED723D0D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06966" y="5556380"/>
            <a:ext cx="541463" cy="502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20261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422</Words>
  <Application>Microsoft Macintosh PowerPoint</Application>
  <PresentationFormat>Widescreen</PresentationFormat>
  <Paragraphs>29</Paragraphs>
  <Slides>6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0" baseType="lpstr">
      <vt:lpstr>Calibri</vt:lpstr>
      <vt:lpstr>Calibri Light</vt:lpstr>
      <vt:lpstr>Arial</vt:lpstr>
      <vt:lpstr>Tema di Office</vt:lpstr>
      <vt:lpstr>Presentazione di PowerPoint</vt:lpstr>
      <vt:lpstr>IL PROGETTO</vt:lpstr>
      <vt:lpstr>Presentazione di PowerPoint</vt:lpstr>
      <vt:lpstr>Presentazione di PowerPoint</vt:lpstr>
      <vt:lpstr>Presentazione di PowerPoint</vt:lpstr>
      <vt:lpstr>Presentazione di PowerPoint</vt:lpstr>
    </vt:vector>
  </TitlesOfParts>
  <Company/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marco ferdinando jacopo Palasciano</dc:creator>
  <cp:lastModifiedBy>marco ferdinando jacopo Palasciano</cp:lastModifiedBy>
  <cp:revision>13</cp:revision>
  <dcterms:created xsi:type="dcterms:W3CDTF">2020-12-02T16:23:01Z</dcterms:created>
  <dcterms:modified xsi:type="dcterms:W3CDTF">2020-12-04T09:51:10Z</dcterms:modified>
</cp:coreProperties>
</file>